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05" r:id="rId2"/>
    <p:sldId id="301" r:id="rId3"/>
    <p:sldId id="278" r:id="rId4"/>
    <p:sldId id="279" r:id="rId5"/>
    <p:sldId id="280" r:id="rId6"/>
    <p:sldId id="281" r:id="rId7"/>
    <p:sldId id="282" r:id="rId8"/>
    <p:sldId id="296" r:id="rId9"/>
    <p:sldId id="285" r:id="rId10"/>
    <p:sldId id="286" r:id="rId11"/>
    <p:sldId id="287" r:id="rId12"/>
    <p:sldId id="288" r:id="rId13"/>
    <p:sldId id="292" r:id="rId14"/>
    <p:sldId id="293" r:id="rId15"/>
    <p:sldId id="294" r:id="rId16"/>
    <p:sldId id="295" r:id="rId17"/>
    <p:sldId id="289" r:id="rId18"/>
    <p:sldId id="268" r:id="rId19"/>
    <p:sldId id="291" r:id="rId20"/>
    <p:sldId id="297" r:id="rId21"/>
    <p:sldId id="318" r:id="rId22"/>
    <p:sldId id="298" r:id="rId23"/>
    <p:sldId id="310" r:id="rId24"/>
    <p:sldId id="309" r:id="rId25"/>
    <p:sldId id="311" r:id="rId26"/>
    <p:sldId id="312" r:id="rId27"/>
    <p:sldId id="306" r:id="rId28"/>
    <p:sldId id="299" r:id="rId29"/>
    <p:sldId id="313" r:id="rId30"/>
    <p:sldId id="314" r:id="rId31"/>
    <p:sldId id="315" r:id="rId32"/>
    <p:sldId id="300" r:id="rId33"/>
    <p:sldId id="308" r:id="rId34"/>
    <p:sldId id="273" r:id="rId35"/>
    <p:sldId id="316" r:id="rId36"/>
    <p:sldId id="31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31B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34587" autoAdjust="0"/>
    <p:restoredTop sz="86457" autoAdjust="0"/>
  </p:normalViewPr>
  <p:slideViewPr>
    <p:cSldViewPr>
      <p:cViewPr>
        <p:scale>
          <a:sx n="70" d="100"/>
          <a:sy n="70" d="100"/>
        </p:scale>
        <p:origin x="-2530" y="-470"/>
      </p:cViewPr>
      <p:guideLst>
        <p:guide orient="horz" pos="2160"/>
        <p:guide pos="2880"/>
      </p:guideLst>
    </p:cSldViewPr>
  </p:slideViewPr>
  <p:outlineViewPr>
    <p:cViewPr>
      <p:scale>
        <a:sx n="33" d="100"/>
        <a:sy n="33" d="100"/>
      </p:scale>
      <p:origin x="0" y="169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4977E2-E9C3-4240-AFF5-62E368F7CF06}" type="datetimeFigureOut">
              <a:rPr lang="en-IN" smtClean="0"/>
              <a:t>09-04-2023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10B3EC-970C-4A9D-B615-F2CF5892D789}" type="slidenum">
              <a:rPr lang="en-IN" smtClean="0"/>
              <a:t>‹#›</a:t>
            </a:fld>
            <a:endParaRPr lang="en-IN"/>
          </a:p>
        </p:txBody>
      </p:sp>
    </p:spTree>
    <p:extLst>
      <p:ext uri="{BB962C8B-B14F-4D97-AF65-F5344CB8AC3E}">
        <p14:creationId xmlns:p14="http://schemas.microsoft.com/office/powerpoint/2010/main" val="2620135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35:notes"/>
          <p:cNvSpPr>
            <a:spLocks noGrp="1" noRot="1" noChangeAspect="1"/>
          </p:cNvSpPr>
          <p:nvPr>
            <p:ph type="sldImg" idx="2"/>
          </p:nvPr>
        </p:nvSpPr>
        <p:spPr>
          <a:xfrm>
            <a:off x="1192213" y="685800"/>
            <a:ext cx="44735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1192213" y="685800"/>
            <a:ext cx="44735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1192213" y="685800"/>
            <a:ext cx="44735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7:notes"/>
          <p:cNvSpPr>
            <a:spLocks noGrp="1" noRot="1" noChangeAspect="1"/>
          </p:cNvSpPr>
          <p:nvPr>
            <p:ph type="sldImg" idx="2"/>
          </p:nvPr>
        </p:nvSpPr>
        <p:spPr>
          <a:xfrm>
            <a:off x="1192213" y="685800"/>
            <a:ext cx="44735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5982CDA-19DB-4500-8DE1-E7F0A9A474DD}" type="datetimeFigureOut">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4294148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5982CDA-19DB-4500-8DE1-E7F0A9A474DD}" type="datetimeFigureOut">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925240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5982CDA-19DB-4500-8DE1-E7F0A9A474DD}" type="datetimeFigureOut">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3938875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5982CDA-19DB-4500-8DE1-E7F0A9A474DD}" type="datetimeFigureOut">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3641471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982CDA-19DB-4500-8DE1-E7F0A9A474DD}" type="datetimeFigureOut">
              <a:rPr lang="en-IN" smtClean="0"/>
              <a:t>09-04-2023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192036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5982CDA-19DB-4500-8DE1-E7F0A9A474DD}" type="datetimeFigureOut">
              <a:rPr lang="en-IN" smtClean="0"/>
              <a:t>09-04-2023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351890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5982CDA-19DB-4500-8DE1-E7F0A9A474DD}" type="datetimeFigureOut">
              <a:rPr lang="en-IN" smtClean="0"/>
              <a:t>09-04-2023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3903696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5982CDA-19DB-4500-8DE1-E7F0A9A474DD}" type="datetimeFigureOut">
              <a:rPr lang="en-IN" smtClean="0"/>
              <a:t>09-04-2023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12351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982CDA-19DB-4500-8DE1-E7F0A9A474DD}" type="datetimeFigureOut">
              <a:rPr lang="en-IN" smtClean="0"/>
              <a:t>09-04-2023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1902434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982CDA-19DB-4500-8DE1-E7F0A9A474DD}" type="datetimeFigureOut">
              <a:rPr lang="en-IN" smtClean="0"/>
              <a:t>09-04-2023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2546803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982CDA-19DB-4500-8DE1-E7F0A9A474DD}" type="datetimeFigureOut">
              <a:rPr lang="en-IN" smtClean="0"/>
              <a:t>09-04-2023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0792DA-203B-4EAC-B05E-5B07FEC98869}" type="slidenum">
              <a:rPr lang="en-IN" smtClean="0"/>
              <a:t>‹#›</a:t>
            </a:fld>
            <a:endParaRPr lang="en-IN"/>
          </a:p>
        </p:txBody>
      </p:sp>
    </p:spTree>
    <p:extLst>
      <p:ext uri="{BB962C8B-B14F-4D97-AF65-F5344CB8AC3E}">
        <p14:creationId xmlns:p14="http://schemas.microsoft.com/office/powerpoint/2010/main" val="4228953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982CDA-19DB-4500-8DE1-E7F0A9A474DD}" type="datetimeFigureOut">
              <a:rPr lang="en-IN" smtClean="0"/>
              <a:t>09-04-2023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792DA-203B-4EAC-B05E-5B07FEC98869}" type="slidenum">
              <a:rPr lang="en-IN" smtClean="0"/>
              <a:t>‹#›</a:t>
            </a:fld>
            <a:endParaRPr lang="en-IN"/>
          </a:p>
        </p:txBody>
      </p:sp>
    </p:spTree>
    <p:extLst>
      <p:ext uri="{BB962C8B-B14F-4D97-AF65-F5344CB8AC3E}">
        <p14:creationId xmlns:p14="http://schemas.microsoft.com/office/powerpoint/2010/main" val="1381723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folders/1XSllKx-xI3Baljr9wOILriWg9lqKgQ2Q?usp=sharin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aphicFrame>
        <p:nvGraphicFramePr>
          <p:cNvPr id="95" name="Google Shape;95;p2"/>
          <p:cNvGraphicFramePr/>
          <p:nvPr>
            <p:extLst>
              <p:ext uri="{D42A27DB-BD31-4B8C-83A1-F6EECF244321}">
                <p14:modId xmlns:p14="http://schemas.microsoft.com/office/powerpoint/2010/main" val="344144146"/>
              </p:ext>
            </p:extLst>
          </p:nvPr>
        </p:nvGraphicFramePr>
        <p:xfrm>
          <a:off x="487737" y="1818760"/>
          <a:ext cx="8229482" cy="3936122"/>
        </p:xfrm>
        <a:graphic>
          <a:graphicData uri="http://schemas.openxmlformats.org/drawingml/2006/table">
            <a:tbl>
              <a:tblPr firstRow="1" bandRow="1">
                <a:noFill/>
              </a:tblPr>
              <a:tblGrid>
                <a:gridCol w="878434"/>
                <a:gridCol w="5759217"/>
                <a:gridCol w="1591831"/>
              </a:tblGrid>
              <a:tr h="447281">
                <a:tc>
                  <a:txBody>
                    <a:bodyPr/>
                    <a:lstStyle/>
                    <a:p>
                      <a:pPr marL="0" marR="0" lvl="0" indent="0" algn="ctr" rtl="0">
                        <a:spcBef>
                          <a:spcPts val="0"/>
                        </a:spcBef>
                        <a:spcAft>
                          <a:spcPts val="0"/>
                        </a:spcAft>
                        <a:buNone/>
                      </a:pPr>
                      <a:r>
                        <a:rPr lang="en-US" sz="1700" u="none" strike="noStrike" cap="none" dirty="0">
                          <a:latin typeface="Arial"/>
                          <a:ea typeface="Arial"/>
                          <a:cs typeface="Arial"/>
                          <a:sym typeface="Arial"/>
                        </a:rPr>
                        <a:t>S. No.</a:t>
                      </a:r>
                      <a:endParaRPr sz="1700" u="none" strike="noStrike" cap="none" dirty="0">
                        <a:latin typeface="Arial"/>
                        <a:ea typeface="Arial"/>
                        <a:cs typeface="Arial"/>
                        <a:sym typeface="Arial"/>
                      </a:endParaRPr>
                    </a:p>
                  </a:txBody>
                  <a:tcPr marL="77418" marR="77418" marT="37870" marB="37870">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solidFill>
                      <a:srgbClr val="F13FC2"/>
                    </a:solidFill>
                  </a:tcPr>
                </a:tc>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Index</a:t>
                      </a:r>
                      <a:endParaRPr sz="1700" u="none" strike="noStrike" cap="none">
                        <a:latin typeface="Arial"/>
                        <a:ea typeface="Arial"/>
                        <a:cs typeface="Arial"/>
                        <a:sym typeface="Arial"/>
                      </a:endParaRPr>
                    </a:p>
                  </a:txBody>
                  <a:tcPr marL="77418" marR="77418" marT="37870" marB="37870">
                    <a:lnT w="12700" cap="flat" cmpd="sng">
                      <a:solidFill>
                        <a:schemeClr val="dk1"/>
                      </a:solidFill>
                      <a:prstDash val="solid"/>
                      <a:round/>
                      <a:headEnd type="none" w="sm" len="sm"/>
                      <a:tailEnd type="none" w="sm" len="sm"/>
                    </a:lnT>
                    <a:solidFill>
                      <a:srgbClr val="F13FC2"/>
                    </a:solidFill>
                  </a:tcPr>
                </a:tc>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Page no.</a:t>
                      </a:r>
                      <a:endParaRPr sz="1700" u="none" strike="noStrike" cap="none">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solidFill>
                      <a:srgbClr val="F13FC2"/>
                    </a:solidFill>
                  </a:tcPr>
                </a:tc>
              </a:tr>
              <a:tr h="387649">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1</a:t>
                      </a:r>
                      <a:endParaRPr sz="1700" u="none" strike="noStrike" cap="none">
                        <a:latin typeface="Arial"/>
                        <a:ea typeface="Arial"/>
                        <a:cs typeface="Arial"/>
                        <a:sym typeface="Arial"/>
                      </a:endParaRPr>
                    </a:p>
                  </a:txBody>
                  <a:tcPr marL="77418" marR="77418" marT="37870" marB="37870">
                    <a:lnL w="12700" cap="flat" cmpd="sng">
                      <a:solidFill>
                        <a:schemeClr val="dk1"/>
                      </a:solidFill>
                      <a:prstDash val="solid"/>
                      <a:round/>
                      <a:headEnd type="none" w="sm" len="sm"/>
                      <a:tailEnd type="none" w="sm" len="sm"/>
                    </a:lnL>
                    <a:solidFill>
                      <a:srgbClr val="83F591"/>
                    </a:solidFill>
                  </a:tcPr>
                </a:tc>
                <a:tc>
                  <a:txBody>
                    <a:bodyPr/>
                    <a:lstStyle/>
                    <a:p>
                      <a:pPr marL="0" marR="0" lvl="0" indent="0" algn="l" rtl="0">
                        <a:lnSpc>
                          <a:spcPct val="100000"/>
                        </a:lnSpc>
                        <a:spcBef>
                          <a:spcPts val="0"/>
                        </a:spcBef>
                        <a:spcAft>
                          <a:spcPts val="0"/>
                        </a:spcAft>
                        <a:buClr>
                          <a:schemeClr val="dk1"/>
                        </a:buClr>
                        <a:buSzPts val="2000"/>
                        <a:buFont typeface="Arial"/>
                        <a:buNone/>
                      </a:pPr>
                      <a:r>
                        <a:rPr lang="en-US" sz="1700" u="none" strike="noStrike" cap="none">
                          <a:latin typeface="Arial"/>
                          <a:ea typeface="Arial"/>
                          <a:cs typeface="Arial"/>
                          <a:sym typeface="Arial"/>
                        </a:rPr>
                        <a:t>Problem Statement</a:t>
                      </a:r>
                      <a:endParaRPr sz="1500"/>
                    </a:p>
                  </a:txBody>
                  <a:tcPr marL="77418" marR="77418" marT="37870" marB="37870">
                    <a:solidFill>
                      <a:srgbClr val="83F591"/>
                    </a:solidFill>
                  </a:tcPr>
                </a:tc>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3</a:t>
                      </a:r>
                      <a:endParaRPr sz="1700" u="none" strike="noStrike" cap="none">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solidFill>
                      <a:srgbClr val="83F591"/>
                    </a:solidFill>
                  </a:tcPr>
                </a:tc>
              </a:tr>
              <a:tr h="387649">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2</a:t>
                      </a:r>
                      <a:endParaRPr sz="1700" u="none" strike="noStrike" cap="none">
                        <a:latin typeface="Arial"/>
                        <a:ea typeface="Arial"/>
                        <a:cs typeface="Arial"/>
                        <a:sym typeface="Arial"/>
                      </a:endParaRPr>
                    </a:p>
                  </a:txBody>
                  <a:tcPr marL="77418" marR="77418" marT="37870" marB="37870">
                    <a:lnL w="12700" cap="flat" cmpd="sng">
                      <a:solidFill>
                        <a:schemeClr val="dk1"/>
                      </a:solidFill>
                      <a:prstDash val="solid"/>
                      <a:round/>
                      <a:headEnd type="none" w="sm" len="sm"/>
                      <a:tailEnd type="none" w="sm" len="sm"/>
                    </a:lnL>
                    <a:solidFill>
                      <a:srgbClr val="51E5E5"/>
                    </a:solidFill>
                  </a:tcPr>
                </a:tc>
                <a:tc>
                  <a:txBody>
                    <a:bodyPr/>
                    <a:lstStyle/>
                    <a:p>
                      <a:pPr marL="0" marR="0" lvl="0" indent="0" algn="l" rtl="0">
                        <a:lnSpc>
                          <a:spcPct val="100000"/>
                        </a:lnSpc>
                        <a:spcBef>
                          <a:spcPts val="0"/>
                        </a:spcBef>
                        <a:spcAft>
                          <a:spcPts val="0"/>
                        </a:spcAft>
                        <a:buClr>
                          <a:schemeClr val="dk1"/>
                        </a:buClr>
                        <a:buSzPts val="2000"/>
                        <a:buFont typeface="Arial"/>
                        <a:buNone/>
                      </a:pPr>
                      <a:r>
                        <a:rPr lang="en-US" sz="1700" u="none" strike="noStrike" cap="none">
                          <a:latin typeface="Arial"/>
                          <a:ea typeface="Arial"/>
                          <a:cs typeface="Arial"/>
                          <a:sym typeface="Arial"/>
                        </a:rPr>
                        <a:t>Architecture Design</a:t>
                      </a:r>
                      <a:endParaRPr sz="1500"/>
                    </a:p>
                  </a:txBody>
                  <a:tcPr marL="77418" marR="77418" marT="37870" marB="37870">
                    <a:solidFill>
                      <a:srgbClr val="51E5E5"/>
                    </a:solidFill>
                  </a:tcPr>
                </a:tc>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4</a:t>
                      </a:r>
                      <a:endParaRPr sz="1700" u="none" strike="noStrike" cap="none">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solidFill>
                      <a:srgbClr val="51E5E5"/>
                    </a:solidFill>
                  </a:tcPr>
                </a:tc>
              </a:tr>
              <a:tr h="387649">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3</a:t>
                      </a:r>
                      <a:endParaRPr sz="1700" u="none" strike="noStrike" cap="none">
                        <a:latin typeface="Arial"/>
                        <a:ea typeface="Arial"/>
                        <a:cs typeface="Arial"/>
                        <a:sym typeface="Arial"/>
                      </a:endParaRPr>
                    </a:p>
                  </a:txBody>
                  <a:tcPr marL="77418" marR="77418" marT="37870" marB="37870">
                    <a:lnL w="12700" cap="flat" cmpd="sng">
                      <a:solidFill>
                        <a:schemeClr val="dk1"/>
                      </a:solidFill>
                      <a:prstDash val="solid"/>
                      <a:round/>
                      <a:headEnd type="none" w="sm" len="sm"/>
                      <a:tailEnd type="none" w="sm" len="sm"/>
                    </a:lnL>
                    <a:solidFill>
                      <a:srgbClr val="83F591"/>
                    </a:solidFill>
                  </a:tcPr>
                </a:tc>
                <a:tc>
                  <a:txBody>
                    <a:bodyPr/>
                    <a:lstStyle/>
                    <a:p>
                      <a:pPr marL="0" marR="0" lvl="0" indent="0" algn="l" rtl="0">
                        <a:lnSpc>
                          <a:spcPct val="100000"/>
                        </a:lnSpc>
                        <a:spcBef>
                          <a:spcPts val="0"/>
                        </a:spcBef>
                        <a:spcAft>
                          <a:spcPts val="0"/>
                        </a:spcAft>
                        <a:buClr>
                          <a:schemeClr val="dk1"/>
                        </a:buClr>
                        <a:buSzPts val="2000"/>
                        <a:buFont typeface="Arial"/>
                        <a:buNone/>
                      </a:pPr>
                      <a:r>
                        <a:rPr lang="en-US" sz="1700" u="none" strike="noStrike" cap="none" dirty="0">
                          <a:latin typeface="Arial"/>
                          <a:ea typeface="Arial"/>
                          <a:cs typeface="Arial"/>
                          <a:sym typeface="Arial"/>
                        </a:rPr>
                        <a:t>Functional Blocks, </a:t>
                      </a:r>
                      <a:r>
                        <a:rPr lang="en-US" sz="1700" u="none" strike="noStrike" cap="none" dirty="0" smtClean="0">
                          <a:latin typeface="Arial"/>
                          <a:ea typeface="Arial"/>
                          <a:cs typeface="Arial"/>
                          <a:sym typeface="Arial"/>
                        </a:rPr>
                        <a:t>Entities </a:t>
                      </a:r>
                      <a:r>
                        <a:rPr lang="en-US" sz="1700" u="none" strike="noStrike" cap="none" dirty="0">
                          <a:latin typeface="Arial"/>
                          <a:ea typeface="Arial"/>
                          <a:cs typeface="Arial"/>
                          <a:sym typeface="Arial"/>
                        </a:rPr>
                        <a:t>and Databases</a:t>
                      </a:r>
                      <a:endParaRPr sz="1500" dirty="0"/>
                    </a:p>
                  </a:txBody>
                  <a:tcPr marL="77418" marR="77418" marT="37870" marB="37870">
                    <a:solidFill>
                      <a:srgbClr val="83F591"/>
                    </a:solidFill>
                  </a:tcPr>
                </a:tc>
                <a:tc>
                  <a:txBody>
                    <a:bodyPr/>
                    <a:lstStyle/>
                    <a:p>
                      <a:pPr marL="0" marR="0" lvl="0" indent="0" algn="ctr" rtl="0">
                        <a:spcBef>
                          <a:spcPts val="0"/>
                        </a:spcBef>
                        <a:spcAft>
                          <a:spcPts val="0"/>
                        </a:spcAft>
                        <a:buNone/>
                      </a:pPr>
                      <a:r>
                        <a:rPr lang="en-US" sz="1700" u="none" strike="noStrike" cap="none" dirty="0" smtClean="0">
                          <a:latin typeface="Arial"/>
                          <a:ea typeface="Arial"/>
                          <a:cs typeface="Arial"/>
                          <a:sym typeface="Arial"/>
                        </a:rPr>
                        <a:t>18</a:t>
                      </a:r>
                      <a:endParaRPr sz="1700" u="none" strike="noStrike" cap="none" dirty="0">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solidFill>
                      <a:srgbClr val="83F591"/>
                    </a:solidFill>
                  </a:tcPr>
                </a:tc>
              </a:tr>
              <a:tr h="387649">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4</a:t>
                      </a:r>
                      <a:endParaRPr sz="1700" u="none" strike="noStrike" cap="none">
                        <a:latin typeface="Arial"/>
                        <a:ea typeface="Arial"/>
                        <a:cs typeface="Arial"/>
                        <a:sym typeface="Arial"/>
                      </a:endParaRPr>
                    </a:p>
                  </a:txBody>
                  <a:tcPr marL="77418" marR="77418" marT="37870" marB="37870">
                    <a:lnL w="12700" cap="flat" cmpd="sng">
                      <a:solidFill>
                        <a:schemeClr val="dk1"/>
                      </a:solidFill>
                      <a:prstDash val="solid"/>
                      <a:round/>
                      <a:headEnd type="none" w="sm" len="sm"/>
                      <a:tailEnd type="none" w="sm" len="sm"/>
                    </a:lnL>
                    <a:solidFill>
                      <a:srgbClr val="51E5E5"/>
                    </a:solidFill>
                  </a:tcPr>
                </a:tc>
                <a:tc>
                  <a:txBody>
                    <a:bodyPr/>
                    <a:lstStyle/>
                    <a:p>
                      <a:pPr marL="0" marR="0" lvl="0" indent="0" algn="l" rtl="0">
                        <a:lnSpc>
                          <a:spcPct val="100000"/>
                        </a:lnSpc>
                        <a:spcBef>
                          <a:spcPts val="0"/>
                        </a:spcBef>
                        <a:spcAft>
                          <a:spcPts val="0"/>
                        </a:spcAft>
                        <a:buClr>
                          <a:schemeClr val="dk1"/>
                        </a:buClr>
                        <a:buSzPts val="2000"/>
                        <a:buFont typeface="Arial"/>
                        <a:buNone/>
                      </a:pPr>
                      <a:r>
                        <a:rPr lang="en-US" sz="1700" u="none" strike="noStrike" cap="none" dirty="0">
                          <a:latin typeface="Arial"/>
                          <a:ea typeface="Arial"/>
                          <a:cs typeface="Arial"/>
                          <a:sym typeface="Arial"/>
                        </a:rPr>
                        <a:t>Libraries and Header files</a:t>
                      </a:r>
                      <a:endParaRPr sz="1500" dirty="0"/>
                    </a:p>
                  </a:txBody>
                  <a:tcPr marL="77418" marR="77418" marT="37870" marB="37870">
                    <a:solidFill>
                      <a:srgbClr val="51E5E5"/>
                    </a:solidFill>
                  </a:tcPr>
                </a:tc>
                <a:tc>
                  <a:txBody>
                    <a:bodyPr/>
                    <a:lstStyle/>
                    <a:p>
                      <a:pPr marL="0" marR="0" lvl="0" indent="0" algn="ctr" rtl="0">
                        <a:spcBef>
                          <a:spcPts val="0"/>
                        </a:spcBef>
                        <a:spcAft>
                          <a:spcPts val="0"/>
                        </a:spcAft>
                        <a:buNone/>
                      </a:pPr>
                      <a:r>
                        <a:rPr lang="en-US" sz="1700" u="none" strike="noStrike" cap="none" dirty="0" smtClean="0">
                          <a:latin typeface="Arial"/>
                          <a:ea typeface="Arial"/>
                          <a:cs typeface="Arial"/>
                          <a:sym typeface="Arial"/>
                        </a:rPr>
                        <a:t>28</a:t>
                      </a:r>
                      <a:endParaRPr sz="1700" u="none" strike="noStrike" cap="none" dirty="0">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solidFill>
                      <a:srgbClr val="51E5E5"/>
                    </a:solidFill>
                  </a:tcPr>
                </a:tc>
              </a:tr>
              <a:tr h="387649">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5</a:t>
                      </a:r>
                      <a:endParaRPr sz="1700" u="none" strike="noStrike" cap="none">
                        <a:latin typeface="Arial"/>
                        <a:ea typeface="Arial"/>
                        <a:cs typeface="Arial"/>
                        <a:sym typeface="Arial"/>
                      </a:endParaRPr>
                    </a:p>
                  </a:txBody>
                  <a:tcPr marL="77418" marR="77418" marT="37870" marB="37870">
                    <a:lnL w="12700" cap="flat" cmpd="sng">
                      <a:solidFill>
                        <a:schemeClr val="dk1"/>
                      </a:solidFill>
                      <a:prstDash val="solid"/>
                      <a:round/>
                      <a:headEnd type="none" w="sm" len="sm"/>
                      <a:tailEnd type="none" w="sm" len="sm"/>
                    </a:lnL>
                    <a:solidFill>
                      <a:srgbClr val="83F591"/>
                    </a:solidFill>
                  </a:tcPr>
                </a:tc>
                <a:tc>
                  <a:txBody>
                    <a:bodyPr/>
                    <a:lstStyle/>
                    <a:p>
                      <a:pPr marL="0" marR="0" lvl="0" indent="0" algn="l" rtl="0">
                        <a:lnSpc>
                          <a:spcPct val="100000"/>
                        </a:lnSpc>
                        <a:spcBef>
                          <a:spcPts val="0"/>
                        </a:spcBef>
                        <a:spcAft>
                          <a:spcPts val="0"/>
                        </a:spcAft>
                        <a:buClr>
                          <a:schemeClr val="dk1"/>
                        </a:buClr>
                        <a:buSzPts val="2000"/>
                        <a:buFont typeface="Arial"/>
                        <a:buNone/>
                      </a:pPr>
                      <a:r>
                        <a:rPr lang="en-US" sz="1700" u="none" strike="noStrike" cap="none">
                          <a:latin typeface="Arial"/>
                          <a:ea typeface="Arial"/>
                          <a:cs typeface="Arial"/>
                          <a:sym typeface="Arial"/>
                        </a:rPr>
                        <a:t>System Requirements</a:t>
                      </a:r>
                      <a:endParaRPr sz="1500"/>
                    </a:p>
                  </a:txBody>
                  <a:tcPr marL="77418" marR="77418" marT="37870" marB="37870">
                    <a:solidFill>
                      <a:srgbClr val="83F591"/>
                    </a:solidFill>
                  </a:tcPr>
                </a:tc>
                <a:tc>
                  <a:txBody>
                    <a:bodyPr/>
                    <a:lstStyle/>
                    <a:p>
                      <a:pPr marL="0" marR="0" lvl="0" indent="0" algn="ctr" rtl="0">
                        <a:spcBef>
                          <a:spcPts val="0"/>
                        </a:spcBef>
                        <a:spcAft>
                          <a:spcPts val="0"/>
                        </a:spcAft>
                        <a:buNone/>
                      </a:pPr>
                      <a:r>
                        <a:rPr lang="en-US" sz="1700" u="none" strike="noStrike" cap="none" dirty="0" smtClean="0">
                          <a:latin typeface="Arial"/>
                          <a:ea typeface="Arial"/>
                          <a:cs typeface="Arial"/>
                          <a:sym typeface="Arial"/>
                        </a:rPr>
                        <a:t>28</a:t>
                      </a:r>
                      <a:endParaRPr sz="1700" u="none" strike="noStrike" cap="none" dirty="0">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solidFill>
                      <a:srgbClr val="83F591"/>
                    </a:solidFill>
                  </a:tcPr>
                </a:tc>
              </a:tr>
              <a:tr h="387649">
                <a:tc>
                  <a:txBody>
                    <a:bodyPr/>
                    <a:lstStyle/>
                    <a:p>
                      <a:pPr marL="0" marR="0" lvl="0" indent="0" algn="ctr" rtl="0">
                        <a:spcBef>
                          <a:spcPts val="0"/>
                        </a:spcBef>
                        <a:spcAft>
                          <a:spcPts val="0"/>
                        </a:spcAft>
                        <a:buNone/>
                      </a:pPr>
                      <a:r>
                        <a:rPr lang="en-US" sz="1700" u="none" strike="noStrike" cap="none">
                          <a:latin typeface="Arial"/>
                          <a:ea typeface="Arial"/>
                          <a:cs typeface="Arial"/>
                          <a:sym typeface="Arial"/>
                        </a:rPr>
                        <a:t>6</a:t>
                      </a:r>
                      <a:endParaRPr sz="1700" u="none" strike="noStrike" cap="none">
                        <a:latin typeface="Arial"/>
                        <a:ea typeface="Arial"/>
                        <a:cs typeface="Arial"/>
                        <a:sym typeface="Arial"/>
                      </a:endParaRPr>
                    </a:p>
                  </a:txBody>
                  <a:tcPr marL="77418" marR="77418" marT="37870" marB="37870">
                    <a:lnL w="12700" cap="flat" cmpd="sng">
                      <a:solidFill>
                        <a:schemeClr val="dk1"/>
                      </a:solidFill>
                      <a:prstDash val="solid"/>
                      <a:round/>
                      <a:headEnd type="none" w="sm" len="sm"/>
                      <a:tailEnd type="none" w="sm" len="sm"/>
                    </a:lnL>
                    <a:solidFill>
                      <a:srgbClr val="51E5E5"/>
                    </a:solidFill>
                  </a:tcPr>
                </a:tc>
                <a:tc>
                  <a:txBody>
                    <a:bodyPr/>
                    <a:lstStyle/>
                    <a:p>
                      <a:pPr marL="0" marR="0" lvl="0" indent="0" algn="l" rtl="0">
                        <a:spcBef>
                          <a:spcPts val="0"/>
                        </a:spcBef>
                        <a:spcAft>
                          <a:spcPts val="0"/>
                        </a:spcAft>
                        <a:buNone/>
                      </a:pPr>
                      <a:r>
                        <a:rPr lang="en-US" sz="1700" u="none" strike="noStrike" cap="none" dirty="0">
                          <a:latin typeface="Arial"/>
                          <a:ea typeface="Arial"/>
                          <a:cs typeface="Arial"/>
                          <a:sym typeface="Arial"/>
                        </a:rPr>
                        <a:t>Drive link Information</a:t>
                      </a:r>
                      <a:endParaRPr sz="1700" dirty="0">
                        <a:latin typeface="Arial"/>
                        <a:ea typeface="Arial"/>
                        <a:cs typeface="Arial"/>
                        <a:sym typeface="Arial"/>
                      </a:endParaRPr>
                    </a:p>
                  </a:txBody>
                  <a:tcPr marL="77418" marR="77418" marT="37870" marB="37870">
                    <a:solidFill>
                      <a:srgbClr val="51E5E5"/>
                    </a:solidFill>
                  </a:tcPr>
                </a:tc>
                <a:tc>
                  <a:txBody>
                    <a:bodyPr/>
                    <a:lstStyle/>
                    <a:p>
                      <a:pPr marL="0" marR="0" lvl="0" indent="0" algn="ctr" rtl="0">
                        <a:spcBef>
                          <a:spcPts val="0"/>
                        </a:spcBef>
                        <a:spcAft>
                          <a:spcPts val="0"/>
                        </a:spcAft>
                        <a:buNone/>
                      </a:pPr>
                      <a:r>
                        <a:rPr lang="en-US" sz="1700" dirty="0" smtClean="0">
                          <a:latin typeface="Arial"/>
                          <a:ea typeface="Arial"/>
                          <a:cs typeface="Arial"/>
                          <a:sym typeface="Arial"/>
                        </a:rPr>
                        <a:t>29</a:t>
                      </a:r>
                      <a:endParaRPr sz="1700" dirty="0">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solidFill>
                      <a:srgbClr val="51E5E5"/>
                    </a:solidFill>
                  </a:tcPr>
                </a:tc>
              </a:tr>
              <a:tr h="387649">
                <a:tc>
                  <a:txBody>
                    <a:bodyPr/>
                    <a:lstStyle/>
                    <a:p>
                      <a:pPr marL="0" marR="0" lvl="0" indent="0" algn="ctr" rtl="0">
                        <a:spcBef>
                          <a:spcPts val="0"/>
                        </a:spcBef>
                        <a:spcAft>
                          <a:spcPts val="0"/>
                        </a:spcAft>
                        <a:buNone/>
                      </a:pPr>
                      <a:r>
                        <a:rPr lang="en-US" sz="1500" b="0">
                          <a:latin typeface="Arial"/>
                          <a:ea typeface="Arial"/>
                          <a:cs typeface="Arial"/>
                          <a:sym typeface="Arial"/>
                        </a:rPr>
                        <a:t>7</a:t>
                      </a:r>
                      <a:endParaRPr sz="1500"/>
                    </a:p>
                  </a:txBody>
                  <a:tcPr marL="77418" marR="77418" marT="37870" marB="37870">
                    <a:lnL w="12700" cap="flat" cmpd="sng">
                      <a:solidFill>
                        <a:schemeClr val="dk1"/>
                      </a:solidFill>
                      <a:prstDash val="solid"/>
                      <a:round/>
                      <a:headEnd type="none" w="sm" len="sm"/>
                      <a:tailEnd type="none" w="sm" len="sm"/>
                    </a:lnL>
                    <a:solidFill>
                      <a:srgbClr val="83F591"/>
                    </a:solidFill>
                  </a:tcPr>
                </a:tc>
                <a:tc>
                  <a:txBody>
                    <a:bodyPr/>
                    <a:lstStyle/>
                    <a:p>
                      <a:pPr marL="0" marR="0" lvl="0" indent="0" algn="l" rtl="0">
                        <a:spcBef>
                          <a:spcPts val="0"/>
                        </a:spcBef>
                        <a:spcAft>
                          <a:spcPts val="0"/>
                        </a:spcAft>
                        <a:buNone/>
                      </a:pPr>
                      <a:r>
                        <a:rPr lang="en-US" sz="1700">
                          <a:latin typeface="Arial"/>
                          <a:ea typeface="Arial"/>
                          <a:cs typeface="Arial"/>
                          <a:sym typeface="Arial"/>
                        </a:rPr>
                        <a:t>Instructions for the Execution Steps</a:t>
                      </a:r>
                      <a:endParaRPr sz="1700">
                        <a:latin typeface="Arial"/>
                        <a:ea typeface="Arial"/>
                        <a:cs typeface="Arial"/>
                        <a:sym typeface="Arial"/>
                      </a:endParaRPr>
                    </a:p>
                  </a:txBody>
                  <a:tcPr marL="77418" marR="77418" marT="37870" marB="37870">
                    <a:solidFill>
                      <a:srgbClr val="83F591"/>
                    </a:solidFill>
                  </a:tcPr>
                </a:tc>
                <a:tc>
                  <a:txBody>
                    <a:bodyPr/>
                    <a:lstStyle/>
                    <a:p>
                      <a:pPr marL="0" marR="0" lvl="0" indent="0" algn="ctr" rtl="0">
                        <a:spcBef>
                          <a:spcPts val="0"/>
                        </a:spcBef>
                        <a:spcAft>
                          <a:spcPts val="0"/>
                        </a:spcAft>
                        <a:buNone/>
                      </a:pPr>
                      <a:r>
                        <a:rPr lang="en-US" sz="1700" dirty="0" smtClean="0">
                          <a:latin typeface="Arial"/>
                          <a:ea typeface="Arial"/>
                          <a:cs typeface="Arial"/>
                          <a:sym typeface="Arial"/>
                        </a:rPr>
                        <a:t>33</a:t>
                      </a:r>
                      <a:endParaRPr sz="1700" dirty="0">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solidFill>
                      <a:srgbClr val="83F591"/>
                    </a:solidFill>
                  </a:tcPr>
                </a:tc>
              </a:tr>
              <a:tr h="387649">
                <a:tc>
                  <a:txBody>
                    <a:bodyPr/>
                    <a:lstStyle/>
                    <a:p>
                      <a:pPr marL="0" marR="0" lvl="0" indent="0" algn="ctr" rtl="0">
                        <a:spcBef>
                          <a:spcPts val="0"/>
                        </a:spcBef>
                        <a:spcAft>
                          <a:spcPts val="0"/>
                        </a:spcAft>
                        <a:buNone/>
                      </a:pPr>
                      <a:r>
                        <a:rPr lang="en-US" sz="1500" b="0">
                          <a:latin typeface="Arial"/>
                          <a:ea typeface="Arial"/>
                          <a:cs typeface="Arial"/>
                          <a:sym typeface="Arial"/>
                        </a:rPr>
                        <a:t>8</a:t>
                      </a:r>
                      <a:endParaRPr sz="1500"/>
                    </a:p>
                  </a:txBody>
                  <a:tcPr marL="77418" marR="77418" marT="37870" marB="37870">
                    <a:lnL w="12700" cap="flat" cmpd="sng">
                      <a:solidFill>
                        <a:schemeClr val="dk1"/>
                      </a:solidFill>
                      <a:prstDash val="solid"/>
                      <a:round/>
                      <a:headEnd type="none" w="sm" len="sm"/>
                      <a:tailEnd type="none" w="sm" len="sm"/>
                    </a:lnL>
                    <a:solidFill>
                      <a:srgbClr val="51E5E5"/>
                    </a:solidFill>
                  </a:tcPr>
                </a:tc>
                <a:tc>
                  <a:txBody>
                    <a:bodyPr/>
                    <a:lstStyle/>
                    <a:p>
                      <a:pPr marL="0" marR="0" lvl="0" indent="0" algn="l" rtl="0">
                        <a:lnSpc>
                          <a:spcPct val="100000"/>
                        </a:lnSpc>
                        <a:spcBef>
                          <a:spcPts val="0"/>
                        </a:spcBef>
                        <a:spcAft>
                          <a:spcPts val="0"/>
                        </a:spcAft>
                        <a:buClr>
                          <a:schemeClr val="dk1"/>
                        </a:buClr>
                        <a:buSzPts val="2000"/>
                        <a:buFont typeface="Arial"/>
                        <a:buNone/>
                      </a:pPr>
                      <a:r>
                        <a:rPr lang="en-US" sz="1700">
                          <a:latin typeface="Arial"/>
                          <a:ea typeface="Arial"/>
                          <a:cs typeface="Arial"/>
                          <a:sym typeface="Arial"/>
                        </a:rPr>
                        <a:t>Mechanism of Communication between Process blocks</a:t>
                      </a:r>
                      <a:endParaRPr sz="1700">
                        <a:latin typeface="Arial"/>
                        <a:ea typeface="Arial"/>
                        <a:cs typeface="Arial"/>
                        <a:sym typeface="Arial"/>
                      </a:endParaRPr>
                    </a:p>
                  </a:txBody>
                  <a:tcPr marL="77418" marR="77418" marT="37870" marB="37870">
                    <a:solidFill>
                      <a:srgbClr val="51E5E5"/>
                    </a:solidFill>
                  </a:tcPr>
                </a:tc>
                <a:tc>
                  <a:txBody>
                    <a:bodyPr/>
                    <a:lstStyle/>
                    <a:p>
                      <a:pPr marL="0" marR="0" lvl="0" indent="0" algn="ctr" rtl="0">
                        <a:spcBef>
                          <a:spcPts val="0"/>
                        </a:spcBef>
                        <a:spcAft>
                          <a:spcPts val="0"/>
                        </a:spcAft>
                        <a:buNone/>
                      </a:pPr>
                      <a:r>
                        <a:rPr lang="en-US" sz="1700" dirty="0" smtClean="0">
                          <a:latin typeface="Arial"/>
                          <a:ea typeface="Arial"/>
                          <a:cs typeface="Arial"/>
                          <a:sym typeface="Arial"/>
                        </a:rPr>
                        <a:t>34</a:t>
                      </a:r>
                      <a:endParaRPr sz="1700" dirty="0">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solidFill>
                      <a:srgbClr val="51E5E5"/>
                    </a:solidFill>
                  </a:tcPr>
                </a:tc>
              </a:tr>
              <a:tr h="387649">
                <a:tc>
                  <a:txBody>
                    <a:bodyPr/>
                    <a:lstStyle/>
                    <a:p>
                      <a:pPr marL="0" marR="0" lvl="0" indent="0" algn="ctr" rtl="0">
                        <a:spcBef>
                          <a:spcPts val="0"/>
                        </a:spcBef>
                        <a:spcAft>
                          <a:spcPts val="0"/>
                        </a:spcAft>
                        <a:buNone/>
                      </a:pPr>
                      <a:r>
                        <a:rPr lang="en-US" sz="1500" b="0">
                          <a:latin typeface="Arial"/>
                          <a:ea typeface="Arial"/>
                          <a:cs typeface="Arial"/>
                          <a:sym typeface="Arial"/>
                        </a:rPr>
                        <a:t>9</a:t>
                      </a:r>
                      <a:endParaRPr sz="1500"/>
                    </a:p>
                  </a:txBody>
                  <a:tcPr marL="77418" marR="77418" marT="37870" marB="37870">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solidFill>
                      <a:srgbClr val="83F591"/>
                    </a:solidFill>
                  </a:tcPr>
                </a:tc>
                <a:tc>
                  <a:txBody>
                    <a:bodyPr/>
                    <a:lstStyle/>
                    <a:p>
                      <a:pPr marL="0" marR="0" lvl="0" indent="0" algn="l" rtl="0">
                        <a:spcBef>
                          <a:spcPts val="0"/>
                        </a:spcBef>
                        <a:spcAft>
                          <a:spcPts val="0"/>
                        </a:spcAft>
                        <a:buNone/>
                      </a:pPr>
                      <a:r>
                        <a:rPr lang="en-US" sz="1700" dirty="0" smtClean="0">
                          <a:latin typeface="Arial"/>
                          <a:ea typeface="Arial"/>
                          <a:cs typeface="Arial"/>
                          <a:sym typeface="Arial"/>
                        </a:rPr>
                        <a:t>Sample Output</a:t>
                      </a:r>
                      <a:endParaRPr sz="1700" dirty="0">
                        <a:latin typeface="Arial"/>
                        <a:ea typeface="Arial"/>
                        <a:cs typeface="Arial"/>
                        <a:sym typeface="Arial"/>
                      </a:endParaRPr>
                    </a:p>
                  </a:txBody>
                  <a:tcPr marL="77418" marR="77418" marT="37870" marB="37870">
                    <a:lnB w="12700" cap="flat" cmpd="sng">
                      <a:solidFill>
                        <a:schemeClr val="dk1"/>
                      </a:solidFill>
                      <a:prstDash val="solid"/>
                      <a:round/>
                      <a:headEnd type="none" w="sm" len="sm"/>
                      <a:tailEnd type="none" w="sm" len="sm"/>
                    </a:lnB>
                    <a:solidFill>
                      <a:srgbClr val="83F591"/>
                    </a:solidFill>
                  </a:tcPr>
                </a:tc>
                <a:tc>
                  <a:txBody>
                    <a:bodyPr/>
                    <a:lstStyle/>
                    <a:p>
                      <a:pPr marL="0" marR="0" lvl="0" indent="0" algn="ctr" rtl="0">
                        <a:spcBef>
                          <a:spcPts val="0"/>
                        </a:spcBef>
                        <a:spcAft>
                          <a:spcPts val="0"/>
                        </a:spcAft>
                        <a:buNone/>
                      </a:pPr>
                      <a:r>
                        <a:rPr lang="en-US" sz="1700" dirty="0" smtClean="0">
                          <a:latin typeface="Arial"/>
                          <a:ea typeface="Arial"/>
                          <a:cs typeface="Arial"/>
                          <a:sym typeface="Arial"/>
                        </a:rPr>
                        <a:t>36</a:t>
                      </a:r>
                      <a:endParaRPr sz="1700" dirty="0">
                        <a:latin typeface="Arial"/>
                        <a:ea typeface="Arial"/>
                        <a:cs typeface="Arial"/>
                        <a:sym typeface="Arial"/>
                      </a:endParaRPr>
                    </a:p>
                  </a:txBody>
                  <a:tcPr marL="77418" marR="77418" marT="37870" marB="37870">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83F591"/>
                    </a:solidFill>
                  </a:tcPr>
                </a:tc>
              </a:tr>
            </a:tbl>
          </a:graphicData>
        </a:graphic>
      </p:graphicFrame>
      <p:sp>
        <p:nvSpPr>
          <p:cNvPr id="96" name="Google Shape;96;p2"/>
          <p:cNvSpPr txBox="1"/>
          <p:nvPr/>
        </p:nvSpPr>
        <p:spPr>
          <a:xfrm>
            <a:off x="209230" y="89243"/>
            <a:ext cx="8568952" cy="1123352"/>
          </a:xfrm>
          <a:prstGeom prst="rect">
            <a:avLst/>
          </a:prstGeom>
          <a:noFill/>
          <a:ln>
            <a:noFill/>
          </a:ln>
        </p:spPr>
        <p:txBody>
          <a:bodyPr spcFirstLastPara="1" wrap="square" lIns="91428" tIns="45704" rIns="91428" bIns="45704" anchor="t" anchorCtr="0">
            <a:spAutoFit/>
          </a:bodyPr>
          <a:lstStyle/>
          <a:p>
            <a:pPr algn="ctr"/>
            <a:r>
              <a:rPr lang="en-US" sz="6700" b="1">
                <a:solidFill>
                  <a:srgbClr val="FF0000"/>
                </a:solidFill>
                <a:latin typeface="Calibri"/>
                <a:ea typeface="Calibri"/>
                <a:cs typeface="Calibri"/>
                <a:sym typeface="Calibri"/>
              </a:rPr>
              <a:t>Content</a:t>
            </a:r>
            <a:endParaRPr sz="6700" b="1">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857106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2"/>
          <p:cNvSpPr/>
          <p:nvPr/>
        </p:nvSpPr>
        <p:spPr>
          <a:xfrm>
            <a:off x="121982" y="2798399"/>
            <a:ext cx="1872208" cy="1374436"/>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Data Generation Block</a:t>
            </a:r>
            <a:endParaRPr>
              <a:solidFill>
                <a:schemeClr val="lt1"/>
              </a:solidFill>
              <a:latin typeface="Calibri"/>
              <a:ea typeface="Calibri"/>
              <a:cs typeface="Calibri"/>
              <a:sym typeface="Calibri"/>
            </a:endParaRPr>
          </a:p>
        </p:txBody>
      </p:sp>
      <p:sp>
        <p:nvSpPr>
          <p:cNvPr id="216" name="Google Shape;216;p12"/>
          <p:cNvSpPr/>
          <p:nvPr/>
        </p:nvSpPr>
        <p:spPr>
          <a:xfrm>
            <a:off x="3820963" y="2700463"/>
            <a:ext cx="1784102" cy="1648261"/>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Data Acquisition</a:t>
            </a:r>
            <a:endParaRPr/>
          </a:p>
        </p:txBody>
      </p:sp>
      <p:sp>
        <p:nvSpPr>
          <p:cNvPr id="217" name="Google Shape;217;p12"/>
          <p:cNvSpPr/>
          <p:nvPr/>
        </p:nvSpPr>
        <p:spPr>
          <a:xfrm>
            <a:off x="147735" y="525828"/>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218" name="Google Shape;218;p12"/>
          <p:cNvCxnSpPr/>
          <p:nvPr/>
        </p:nvCxnSpPr>
        <p:spPr>
          <a:xfrm rot="10800000">
            <a:off x="435767" y="519208"/>
            <a:ext cx="0" cy="1143680"/>
          </a:xfrm>
          <a:prstGeom prst="straightConnector1">
            <a:avLst/>
          </a:prstGeom>
          <a:noFill/>
          <a:ln w="28575" cap="flat" cmpd="sng">
            <a:solidFill>
              <a:schemeClr val="dk1"/>
            </a:solidFill>
            <a:prstDash val="solid"/>
            <a:round/>
            <a:headEnd type="none" w="sm" len="sm"/>
            <a:tailEnd type="none" w="sm" len="sm"/>
          </a:ln>
        </p:spPr>
      </p:cxnSp>
      <p:cxnSp>
        <p:nvCxnSpPr>
          <p:cNvPr id="219" name="Google Shape;219;p12"/>
          <p:cNvCxnSpPr/>
          <p:nvPr/>
        </p:nvCxnSpPr>
        <p:spPr>
          <a:xfrm rot="10800000" flipH="1">
            <a:off x="147735" y="515936"/>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20" name="Google Shape;220;p12"/>
          <p:cNvCxnSpPr/>
          <p:nvPr/>
        </p:nvCxnSpPr>
        <p:spPr>
          <a:xfrm rot="10800000" flipH="1">
            <a:off x="147735" y="1652996"/>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21" name="Google Shape;221;p12"/>
          <p:cNvCxnSpPr/>
          <p:nvPr/>
        </p:nvCxnSpPr>
        <p:spPr>
          <a:xfrm>
            <a:off x="1079803" y="1658148"/>
            <a:ext cx="0" cy="1140251"/>
          </a:xfrm>
          <a:prstGeom prst="straightConnector1">
            <a:avLst/>
          </a:prstGeom>
          <a:noFill/>
          <a:ln w="28575" cap="flat" cmpd="sng">
            <a:solidFill>
              <a:schemeClr val="dk1"/>
            </a:solidFill>
            <a:prstDash val="solid"/>
            <a:round/>
            <a:headEnd type="none" w="sm" len="sm"/>
            <a:tailEnd type="stealth" w="med" len="med"/>
          </a:ln>
        </p:spPr>
      </p:cxnSp>
      <p:sp>
        <p:nvSpPr>
          <p:cNvPr id="222" name="Google Shape;222;p12"/>
          <p:cNvSpPr txBox="1"/>
          <p:nvPr/>
        </p:nvSpPr>
        <p:spPr>
          <a:xfrm>
            <a:off x="1043608" y="1878699"/>
            <a:ext cx="1179973" cy="784798"/>
          </a:xfrm>
          <a:prstGeom prst="rect">
            <a:avLst/>
          </a:prstGeom>
          <a:noFill/>
          <a:ln>
            <a:noFill/>
          </a:ln>
        </p:spPr>
        <p:txBody>
          <a:bodyPr spcFirstLastPara="1" wrap="square" lIns="91428" tIns="45704" rIns="91428" bIns="45704" anchor="t" anchorCtr="0">
            <a:spAutoFit/>
          </a:bodyPr>
          <a:lstStyle/>
          <a:p>
            <a:pPr algn="ctr"/>
            <a:r>
              <a:rPr lang="en-US" sz="1500" b="1" dirty="0">
                <a:solidFill>
                  <a:srgbClr val="FF0000"/>
                </a:solidFill>
                <a:latin typeface="Calibri"/>
                <a:ea typeface="Calibri"/>
                <a:cs typeface="Calibri"/>
                <a:sym typeface="Calibri"/>
              </a:rPr>
              <a:t>3) Retrieve each row of pixels</a:t>
            </a:r>
            <a:endParaRPr sz="1500" b="1" dirty="0">
              <a:solidFill>
                <a:srgbClr val="FF0000"/>
              </a:solidFill>
              <a:latin typeface="Calibri"/>
              <a:ea typeface="Calibri"/>
              <a:cs typeface="Calibri"/>
              <a:sym typeface="Calibri"/>
            </a:endParaRPr>
          </a:p>
        </p:txBody>
      </p:sp>
      <p:sp>
        <p:nvSpPr>
          <p:cNvPr id="223" name="Google Shape;223;p12"/>
          <p:cNvSpPr/>
          <p:nvPr/>
        </p:nvSpPr>
        <p:spPr>
          <a:xfrm>
            <a:off x="485161" y="733702"/>
            <a:ext cx="1462775" cy="646331"/>
          </a:xfrm>
          <a:prstGeom prst="rect">
            <a:avLst/>
          </a:prstGeom>
          <a:noFill/>
          <a:ln>
            <a:noFill/>
          </a:ln>
        </p:spPr>
        <p:txBody>
          <a:bodyPr spcFirstLastPara="1" wrap="square" lIns="91428" tIns="45704" rIns="91428" bIns="45704" anchor="t" anchorCtr="0">
            <a:spAutoFit/>
          </a:bodyPr>
          <a:lstStyle/>
          <a:p>
            <a:pPr algn="ctr"/>
            <a:r>
              <a:rPr lang="en-US" b="1">
                <a:solidFill>
                  <a:schemeClr val="lt1"/>
                </a:solidFill>
                <a:latin typeface="Calibri"/>
                <a:ea typeface="Calibri"/>
                <a:cs typeface="Calibri"/>
                <a:sym typeface="Calibri"/>
              </a:rPr>
              <a:t>Testing.csv file</a:t>
            </a:r>
            <a:endParaRPr>
              <a:solidFill>
                <a:schemeClr val="lt1"/>
              </a:solidFill>
              <a:latin typeface="Calibri"/>
              <a:ea typeface="Calibri"/>
              <a:cs typeface="Calibri"/>
              <a:sym typeface="Calibri"/>
            </a:endParaRPr>
          </a:p>
        </p:txBody>
      </p:sp>
      <p:sp>
        <p:nvSpPr>
          <p:cNvPr id="224" name="Google Shape;224;p12"/>
          <p:cNvSpPr/>
          <p:nvPr/>
        </p:nvSpPr>
        <p:spPr>
          <a:xfrm>
            <a:off x="7018594" y="2904750"/>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225" name="Google Shape;225;p12"/>
          <p:cNvCxnSpPr/>
          <p:nvPr/>
        </p:nvCxnSpPr>
        <p:spPr>
          <a:xfrm rot="10800000">
            <a:off x="7306626" y="2898129"/>
            <a:ext cx="0" cy="1143680"/>
          </a:xfrm>
          <a:prstGeom prst="straightConnector1">
            <a:avLst/>
          </a:prstGeom>
          <a:noFill/>
          <a:ln w="28575" cap="flat" cmpd="sng">
            <a:solidFill>
              <a:schemeClr val="dk1"/>
            </a:solidFill>
            <a:prstDash val="solid"/>
            <a:round/>
            <a:headEnd type="none" w="sm" len="sm"/>
            <a:tailEnd type="none" w="sm" len="sm"/>
          </a:ln>
        </p:spPr>
      </p:cxnSp>
      <p:cxnSp>
        <p:nvCxnSpPr>
          <p:cNvPr id="226" name="Google Shape;226;p12"/>
          <p:cNvCxnSpPr/>
          <p:nvPr/>
        </p:nvCxnSpPr>
        <p:spPr>
          <a:xfrm rot="10800000" flipH="1">
            <a:off x="7018594" y="2898443"/>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27" name="Google Shape;227;p12"/>
          <p:cNvCxnSpPr/>
          <p:nvPr/>
        </p:nvCxnSpPr>
        <p:spPr>
          <a:xfrm rot="10800000" flipH="1">
            <a:off x="7018594" y="4031917"/>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28" name="Google Shape;228;p12"/>
          <p:cNvCxnSpPr/>
          <p:nvPr/>
        </p:nvCxnSpPr>
        <p:spPr>
          <a:xfrm rot="10800000">
            <a:off x="7021290" y="2904749"/>
            <a:ext cx="0" cy="1143680"/>
          </a:xfrm>
          <a:prstGeom prst="straightConnector1">
            <a:avLst/>
          </a:prstGeom>
          <a:noFill/>
          <a:ln w="28575" cap="flat" cmpd="sng">
            <a:solidFill>
              <a:schemeClr val="dk1"/>
            </a:solidFill>
            <a:prstDash val="solid"/>
            <a:round/>
            <a:headEnd type="none" w="sm" len="sm"/>
            <a:tailEnd type="none" w="sm" len="sm"/>
          </a:ln>
        </p:spPr>
      </p:cxnSp>
      <p:sp>
        <p:nvSpPr>
          <p:cNvPr id="229" name="Google Shape;229;p12"/>
          <p:cNvSpPr/>
          <p:nvPr/>
        </p:nvSpPr>
        <p:spPr>
          <a:xfrm>
            <a:off x="7236296" y="3165786"/>
            <a:ext cx="1728192" cy="646298"/>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latin typeface="Calibri"/>
                <a:ea typeface="Calibri"/>
                <a:cs typeface="Calibri"/>
                <a:sym typeface="Calibri"/>
              </a:rPr>
              <a:t>Generated Buffer</a:t>
            </a:r>
            <a:endParaRPr dirty="0">
              <a:solidFill>
                <a:schemeClr val="lt1"/>
              </a:solidFill>
              <a:latin typeface="Calibri"/>
              <a:ea typeface="Calibri"/>
              <a:cs typeface="Calibri"/>
              <a:sym typeface="Calibri"/>
            </a:endParaRPr>
          </a:p>
        </p:txBody>
      </p:sp>
      <p:cxnSp>
        <p:nvCxnSpPr>
          <p:cNvPr id="230" name="Google Shape;230;p12"/>
          <p:cNvCxnSpPr>
            <a:stCxn id="216" idx="1"/>
          </p:cNvCxnSpPr>
          <p:nvPr/>
        </p:nvCxnSpPr>
        <p:spPr>
          <a:xfrm rot="10800000">
            <a:off x="2015953" y="1674170"/>
            <a:ext cx="2066286" cy="1267675"/>
          </a:xfrm>
          <a:prstGeom prst="straightConnector1">
            <a:avLst/>
          </a:prstGeom>
          <a:noFill/>
          <a:ln w="28575" cap="flat" cmpd="sng">
            <a:solidFill>
              <a:schemeClr val="dk1"/>
            </a:solidFill>
            <a:prstDash val="solid"/>
            <a:round/>
            <a:headEnd type="none" w="sm" len="sm"/>
            <a:tailEnd type="stealth" w="med" len="med"/>
          </a:ln>
        </p:spPr>
      </p:cxnSp>
      <p:cxnSp>
        <p:nvCxnSpPr>
          <p:cNvPr id="231" name="Google Shape;231;p12"/>
          <p:cNvCxnSpPr/>
          <p:nvPr/>
        </p:nvCxnSpPr>
        <p:spPr>
          <a:xfrm>
            <a:off x="1994190" y="3485616"/>
            <a:ext cx="1826773" cy="1"/>
          </a:xfrm>
          <a:prstGeom prst="straightConnector1">
            <a:avLst/>
          </a:prstGeom>
          <a:noFill/>
          <a:ln w="28575" cap="flat" cmpd="sng">
            <a:solidFill>
              <a:schemeClr val="dk1"/>
            </a:solidFill>
            <a:prstDash val="solid"/>
            <a:round/>
            <a:headEnd type="none" w="sm" len="sm"/>
            <a:tailEnd type="stealth" w="med" len="med"/>
          </a:ln>
        </p:spPr>
      </p:cxnSp>
      <p:sp>
        <p:nvSpPr>
          <p:cNvPr id="232" name="Google Shape;232;p12"/>
          <p:cNvSpPr/>
          <p:nvPr/>
        </p:nvSpPr>
        <p:spPr>
          <a:xfrm>
            <a:off x="143699" y="5178812"/>
            <a:ext cx="1872208" cy="137443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Pixel Generator</a:t>
            </a:r>
            <a:endParaRPr>
              <a:solidFill>
                <a:schemeClr val="lt1"/>
              </a:solidFill>
              <a:latin typeface="Calibri"/>
              <a:ea typeface="Calibri"/>
              <a:cs typeface="Calibri"/>
              <a:sym typeface="Calibri"/>
            </a:endParaRPr>
          </a:p>
        </p:txBody>
      </p:sp>
      <p:sp>
        <p:nvSpPr>
          <p:cNvPr id="233" name="Google Shape;233;p12"/>
          <p:cNvSpPr/>
          <p:nvPr/>
        </p:nvSpPr>
        <p:spPr>
          <a:xfrm>
            <a:off x="3732857" y="5349929"/>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234" name="Google Shape;234;p12"/>
          <p:cNvCxnSpPr/>
          <p:nvPr/>
        </p:nvCxnSpPr>
        <p:spPr>
          <a:xfrm rot="10800000">
            <a:off x="4020889" y="5343309"/>
            <a:ext cx="0" cy="1143680"/>
          </a:xfrm>
          <a:prstGeom prst="straightConnector1">
            <a:avLst/>
          </a:prstGeom>
          <a:noFill/>
          <a:ln w="28575" cap="flat" cmpd="sng">
            <a:solidFill>
              <a:schemeClr val="dk1"/>
            </a:solidFill>
            <a:prstDash val="solid"/>
            <a:round/>
            <a:headEnd type="none" w="sm" len="sm"/>
            <a:tailEnd type="none" w="sm" len="sm"/>
          </a:ln>
        </p:spPr>
      </p:cxnSp>
      <p:cxnSp>
        <p:nvCxnSpPr>
          <p:cNvPr id="235" name="Google Shape;235;p12"/>
          <p:cNvCxnSpPr/>
          <p:nvPr/>
        </p:nvCxnSpPr>
        <p:spPr>
          <a:xfrm rot="10800000" flipH="1">
            <a:off x="3732857" y="5340037"/>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36" name="Google Shape;236;p12"/>
          <p:cNvCxnSpPr/>
          <p:nvPr/>
        </p:nvCxnSpPr>
        <p:spPr>
          <a:xfrm rot="10800000" flipH="1">
            <a:off x="3732857" y="6477097"/>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37" name="Google Shape;237;p12"/>
          <p:cNvCxnSpPr/>
          <p:nvPr/>
        </p:nvCxnSpPr>
        <p:spPr>
          <a:xfrm rot="10800000">
            <a:off x="3735553" y="5349929"/>
            <a:ext cx="0" cy="1143680"/>
          </a:xfrm>
          <a:prstGeom prst="straightConnector1">
            <a:avLst/>
          </a:prstGeom>
          <a:noFill/>
          <a:ln w="28575" cap="flat" cmpd="sng">
            <a:solidFill>
              <a:schemeClr val="dk1"/>
            </a:solidFill>
            <a:prstDash val="solid"/>
            <a:round/>
            <a:headEnd type="none" w="sm" len="sm"/>
            <a:tailEnd type="none" w="sm" len="sm"/>
          </a:ln>
        </p:spPr>
      </p:cxnSp>
      <p:sp>
        <p:nvSpPr>
          <p:cNvPr id="238" name="Google Shape;238;p12"/>
          <p:cNvSpPr txBox="1"/>
          <p:nvPr/>
        </p:nvSpPr>
        <p:spPr>
          <a:xfrm>
            <a:off x="2066007" y="5943590"/>
            <a:ext cx="1616748" cy="550019"/>
          </a:xfrm>
          <a:prstGeom prst="rect">
            <a:avLst/>
          </a:prstGeom>
          <a:noFill/>
          <a:ln>
            <a:noFill/>
          </a:ln>
        </p:spPr>
        <p:txBody>
          <a:bodyPr spcFirstLastPara="1" wrap="square" lIns="91428" tIns="45704" rIns="91428" bIns="45704" anchor="t" anchorCtr="0">
            <a:spAutoFit/>
          </a:bodyPr>
          <a:lstStyle/>
          <a:p>
            <a:pPr algn="ctr"/>
            <a:r>
              <a:rPr lang="en-US" sz="1500" b="1">
                <a:solidFill>
                  <a:srgbClr val="FF0000"/>
                </a:solidFill>
                <a:latin typeface="Calibri"/>
                <a:ea typeface="Calibri"/>
                <a:cs typeface="Calibri"/>
                <a:sym typeface="Calibri"/>
              </a:rPr>
              <a:t>6) Store scanned pair of pixels</a:t>
            </a:r>
            <a:endParaRPr sz="1500" b="1">
              <a:solidFill>
                <a:srgbClr val="FF0000"/>
              </a:solidFill>
              <a:latin typeface="Calibri"/>
              <a:ea typeface="Calibri"/>
              <a:cs typeface="Calibri"/>
              <a:sym typeface="Calibri"/>
            </a:endParaRPr>
          </a:p>
        </p:txBody>
      </p:sp>
      <p:sp>
        <p:nvSpPr>
          <p:cNvPr id="239" name="Google Shape;239;p12"/>
          <p:cNvSpPr/>
          <p:nvPr/>
        </p:nvSpPr>
        <p:spPr>
          <a:xfrm>
            <a:off x="4070283" y="5706193"/>
            <a:ext cx="1462775" cy="369300"/>
          </a:xfrm>
          <a:prstGeom prst="rect">
            <a:avLst/>
          </a:prstGeom>
          <a:noFill/>
          <a:ln>
            <a:noFill/>
          </a:ln>
        </p:spPr>
        <p:txBody>
          <a:bodyPr spcFirstLastPara="1" wrap="square" lIns="91428" tIns="45704" rIns="91428" bIns="45704" anchor="t" anchorCtr="0">
            <a:spAutoFit/>
          </a:bodyPr>
          <a:lstStyle/>
          <a:p>
            <a:pPr algn="ctr"/>
            <a:r>
              <a:rPr lang="en-US" b="1" dirty="0">
                <a:solidFill>
                  <a:schemeClr val="lt1"/>
                </a:solidFill>
                <a:latin typeface="Calibri"/>
                <a:ea typeface="Calibri"/>
                <a:cs typeface="Calibri"/>
                <a:sym typeface="Calibri"/>
              </a:rPr>
              <a:t>Send</a:t>
            </a:r>
            <a:endParaRPr b="1" dirty="0">
              <a:solidFill>
                <a:schemeClr val="lt1"/>
              </a:solidFill>
              <a:latin typeface="Calibri"/>
              <a:ea typeface="Calibri"/>
              <a:cs typeface="Calibri"/>
              <a:sym typeface="Calibri"/>
            </a:endParaRPr>
          </a:p>
        </p:txBody>
      </p:sp>
      <p:cxnSp>
        <p:nvCxnSpPr>
          <p:cNvPr id="240" name="Google Shape;240;p12"/>
          <p:cNvCxnSpPr>
            <a:endCxn id="233" idx="1"/>
          </p:cNvCxnSpPr>
          <p:nvPr/>
        </p:nvCxnSpPr>
        <p:spPr>
          <a:xfrm rot="10800000" flipH="1">
            <a:off x="2016032" y="5918459"/>
            <a:ext cx="1716825" cy="7206"/>
          </a:xfrm>
          <a:prstGeom prst="straightConnector1">
            <a:avLst/>
          </a:prstGeom>
          <a:noFill/>
          <a:ln w="28575" cap="flat" cmpd="sng">
            <a:solidFill>
              <a:schemeClr val="dk1"/>
            </a:solidFill>
            <a:prstDash val="solid"/>
            <a:round/>
            <a:headEnd type="none" w="sm" len="sm"/>
            <a:tailEnd type="stealth" w="med" len="med"/>
          </a:ln>
        </p:spPr>
      </p:cxnSp>
      <p:sp>
        <p:nvSpPr>
          <p:cNvPr id="241" name="Google Shape;241;p12"/>
          <p:cNvSpPr txBox="1"/>
          <p:nvPr/>
        </p:nvSpPr>
        <p:spPr>
          <a:xfrm>
            <a:off x="1994374" y="2709504"/>
            <a:ext cx="1738483" cy="779435"/>
          </a:xfrm>
          <a:prstGeom prst="rect">
            <a:avLst/>
          </a:prstGeom>
          <a:noFill/>
          <a:ln>
            <a:noFill/>
          </a:ln>
        </p:spPr>
        <p:txBody>
          <a:bodyPr spcFirstLastPara="1" wrap="square" lIns="91428" tIns="45704" rIns="91428" bIns="45704" anchor="t" anchorCtr="0">
            <a:spAutoFit/>
          </a:bodyPr>
          <a:lstStyle/>
          <a:p>
            <a:pPr algn="ctr"/>
            <a:r>
              <a:rPr lang="en-US" sz="1500" b="1" dirty="0">
                <a:solidFill>
                  <a:srgbClr val="FF0000"/>
                </a:solidFill>
                <a:latin typeface="Calibri"/>
                <a:ea typeface="Calibri"/>
                <a:cs typeface="Calibri"/>
                <a:sym typeface="Calibri"/>
              </a:rPr>
              <a:t>4) Send Row of pixels to </a:t>
            </a:r>
            <a:r>
              <a:rPr lang="en-US" sz="1500" b="1" dirty="0" err="1">
                <a:solidFill>
                  <a:srgbClr val="FF0000"/>
                </a:solidFill>
                <a:latin typeface="Calibri"/>
                <a:ea typeface="Calibri"/>
                <a:cs typeface="Calibri"/>
                <a:sym typeface="Calibri"/>
              </a:rPr>
              <a:t>Pixel_Generator</a:t>
            </a:r>
            <a:endParaRPr sz="1500" b="1" dirty="0">
              <a:solidFill>
                <a:srgbClr val="FF0000"/>
              </a:solidFill>
              <a:latin typeface="Calibri"/>
              <a:ea typeface="Calibri"/>
              <a:cs typeface="Calibri"/>
              <a:sym typeface="Calibri"/>
            </a:endParaRPr>
          </a:p>
        </p:txBody>
      </p:sp>
      <p:sp>
        <p:nvSpPr>
          <p:cNvPr id="242" name="Google Shape;242;p12"/>
          <p:cNvSpPr txBox="1"/>
          <p:nvPr/>
        </p:nvSpPr>
        <p:spPr>
          <a:xfrm>
            <a:off x="3050349" y="4545784"/>
            <a:ext cx="1765487" cy="779435"/>
          </a:xfrm>
          <a:prstGeom prst="rect">
            <a:avLst/>
          </a:prstGeom>
          <a:noFill/>
          <a:ln>
            <a:noFill/>
          </a:ln>
        </p:spPr>
        <p:txBody>
          <a:bodyPr spcFirstLastPara="1" wrap="square" lIns="91428" tIns="45704" rIns="91428" bIns="45704" anchor="t" anchorCtr="0">
            <a:spAutoFit/>
          </a:bodyPr>
          <a:lstStyle/>
          <a:p>
            <a:pPr algn="ctr"/>
            <a:r>
              <a:rPr lang="en-US" sz="1500" b="1">
                <a:solidFill>
                  <a:srgbClr val="FF0000"/>
                </a:solidFill>
                <a:latin typeface="Calibri"/>
                <a:ea typeface="Calibri"/>
                <a:cs typeface="Calibri"/>
                <a:sym typeface="Calibri"/>
              </a:rPr>
              <a:t>7) Send scanned pixels for storing into Buffer</a:t>
            </a:r>
            <a:endParaRPr sz="1500" b="1">
              <a:solidFill>
                <a:srgbClr val="FF0000"/>
              </a:solidFill>
              <a:latin typeface="Calibri"/>
              <a:ea typeface="Calibri"/>
              <a:cs typeface="Calibri"/>
              <a:sym typeface="Calibri"/>
            </a:endParaRPr>
          </a:p>
        </p:txBody>
      </p:sp>
      <p:cxnSp>
        <p:nvCxnSpPr>
          <p:cNvPr id="243" name="Google Shape;243;p12"/>
          <p:cNvCxnSpPr/>
          <p:nvPr/>
        </p:nvCxnSpPr>
        <p:spPr>
          <a:xfrm rot="10800000">
            <a:off x="4720878" y="4348725"/>
            <a:ext cx="0" cy="1001205"/>
          </a:xfrm>
          <a:prstGeom prst="straightConnector1">
            <a:avLst/>
          </a:prstGeom>
          <a:noFill/>
          <a:ln w="28575" cap="flat" cmpd="sng">
            <a:solidFill>
              <a:schemeClr val="dk1"/>
            </a:solidFill>
            <a:prstDash val="solid"/>
            <a:round/>
            <a:headEnd type="none" w="sm" len="sm"/>
            <a:tailEnd type="stealth" w="med" len="med"/>
          </a:ln>
        </p:spPr>
      </p:cxnSp>
      <p:cxnSp>
        <p:nvCxnSpPr>
          <p:cNvPr id="244" name="Google Shape;244;p12"/>
          <p:cNvCxnSpPr>
            <a:stCxn id="216" idx="3"/>
          </p:cNvCxnSpPr>
          <p:nvPr/>
        </p:nvCxnSpPr>
        <p:spPr>
          <a:xfrm flipH="1">
            <a:off x="1994112" y="4107342"/>
            <a:ext cx="2088127" cy="1115613"/>
          </a:xfrm>
          <a:prstGeom prst="straightConnector1">
            <a:avLst/>
          </a:prstGeom>
          <a:noFill/>
          <a:ln w="28575" cap="flat" cmpd="sng">
            <a:solidFill>
              <a:schemeClr val="dk1"/>
            </a:solidFill>
            <a:prstDash val="solid"/>
            <a:round/>
            <a:headEnd type="none" w="sm" len="sm"/>
            <a:tailEnd type="stealth" w="med" len="med"/>
          </a:ln>
        </p:spPr>
      </p:cxnSp>
      <p:sp>
        <p:nvSpPr>
          <p:cNvPr id="245" name="Google Shape;245;p12"/>
          <p:cNvSpPr txBox="1"/>
          <p:nvPr/>
        </p:nvSpPr>
        <p:spPr>
          <a:xfrm rot="-1742842">
            <a:off x="1860407" y="4302294"/>
            <a:ext cx="2158175" cy="320603"/>
          </a:xfrm>
          <a:prstGeom prst="rect">
            <a:avLst/>
          </a:prstGeom>
          <a:noFill/>
          <a:ln>
            <a:noFill/>
          </a:ln>
        </p:spPr>
        <p:txBody>
          <a:bodyPr spcFirstLastPara="1" wrap="square" lIns="91428" tIns="45704" rIns="91428" bIns="45704" anchor="t" anchorCtr="0">
            <a:spAutoFit/>
          </a:bodyPr>
          <a:lstStyle/>
          <a:p>
            <a:pPr algn="ctr"/>
            <a:r>
              <a:rPr lang="en-US" sz="1500" b="1">
                <a:solidFill>
                  <a:srgbClr val="FF0000"/>
                </a:solidFill>
                <a:latin typeface="Calibri"/>
                <a:ea typeface="Calibri"/>
                <a:cs typeface="Calibri"/>
                <a:sym typeface="Calibri"/>
              </a:rPr>
              <a:t>5) Receive Row of pixels</a:t>
            </a:r>
            <a:endParaRPr sz="1500" b="1">
              <a:solidFill>
                <a:srgbClr val="FF0000"/>
              </a:solidFill>
              <a:latin typeface="Calibri"/>
              <a:ea typeface="Calibri"/>
              <a:cs typeface="Calibri"/>
              <a:sym typeface="Calibri"/>
            </a:endParaRPr>
          </a:p>
        </p:txBody>
      </p:sp>
      <p:sp>
        <p:nvSpPr>
          <p:cNvPr id="246" name="Google Shape;246;p12"/>
          <p:cNvSpPr/>
          <p:nvPr/>
        </p:nvSpPr>
        <p:spPr>
          <a:xfrm>
            <a:off x="3693992" y="293581"/>
            <a:ext cx="2011652" cy="1252409"/>
          </a:xfrm>
          <a:prstGeom prst="trapezoid">
            <a:avLst>
              <a:gd name="adj" fmla="val 25000"/>
            </a:avLst>
          </a:prstGeom>
          <a:solidFill>
            <a:srgbClr val="00B050"/>
          </a:solidFill>
          <a:ln w="25400" cap="flat" cmpd="sng">
            <a:solidFill>
              <a:schemeClr val="dk1"/>
            </a:solidFill>
            <a:prstDash val="solid"/>
            <a:round/>
            <a:headEnd type="none" w="sm" len="sm"/>
            <a:tailEnd type="none" w="sm" len="sm"/>
          </a:ln>
        </p:spPr>
        <p:txBody>
          <a:bodyPr spcFirstLastPara="1" wrap="square" lIns="76669" tIns="38324" rIns="76669" bIns="38324" anchor="ctr" anchorCtr="0">
            <a:noAutofit/>
          </a:bodyPr>
          <a:lstStyle/>
          <a:p>
            <a:pPr algn="ctr"/>
            <a:r>
              <a:rPr lang="en-US" b="1">
                <a:solidFill>
                  <a:schemeClr val="lt1"/>
                </a:solidFill>
                <a:latin typeface="Calibri"/>
                <a:ea typeface="Calibri"/>
                <a:cs typeface="Calibri"/>
                <a:sym typeface="Calibri"/>
              </a:rPr>
              <a:t>Object</a:t>
            </a:r>
            <a:endParaRPr b="1">
              <a:solidFill>
                <a:schemeClr val="lt1"/>
              </a:solidFill>
              <a:latin typeface="Calibri"/>
              <a:ea typeface="Calibri"/>
              <a:cs typeface="Calibri"/>
              <a:sym typeface="Calibri"/>
            </a:endParaRPr>
          </a:p>
        </p:txBody>
      </p:sp>
      <p:sp>
        <p:nvSpPr>
          <p:cNvPr id="247" name="Google Shape;247;p12"/>
          <p:cNvSpPr txBox="1"/>
          <p:nvPr/>
        </p:nvSpPr>
        <p:spPr>
          <a:xfrm>
            <a:off x="4649588" y="1589978"/>
            <a:ext cx="1562686" cy="550019"/>
          </a:xfrm>
          <a:prstGeom prst="rect">
            <a:avLst/>
          </a:prstGeom>
          <a:noFill/>
          <a:ln>
            <a:noFill/>
          </a:ln>
        </p:spPr>
        <p:txBody>
          <a:bodyPr spcFirstLastPara="1" wrap="square" lIns="91428" tIns="45704" rIns="91428" bIns="45704" anchor="t" anchorCtr="0">
            <a:spAutoFit/>
          </a:bodyPr>
          <a:lstStyle/>
          <a:p>
            <a:pPr algn="ctr"/>
            <a:r>
              <a:rPr lang="en-US" sz="1500" b="1">
                <a:solidFill>
                  <a:srgbClr val="FF0000"/>
                </a:solidFill>
                <a:latin typeface="Calibri"/>
                <a:ea typeface="Calibri"/>
                <a:cs typeface="Calibri"/>
                <a:sym typeface="Calibri"/>
              </a:rPr>
              <a:t>1) Share details of object</a:t>
            </a:r>
            <a:endParaRPr sz="1500" b="1">
              <a:solidFill>
                <a:srgbClr val="FF0000"/>
              </a:solidFill>
              <a:latin typeface="Calibri"/>
              <a:ea typeface="Calibri"/>
              <a:cs typeface="Calibri"/>
              <a:sym typeface="Calibri"/>
            </a:endParaRPr>
          </a:p>
        </p:txBody>
      </p:sp>
      <p:cxnSp>
        <p:nvCxnSpPr>
          <p:cNvPr id="248" name="Google Shape;248;p12"/>
          <p:cNvCxnSpPr/>
          <p:nvPr/>
        </p:nvCxnSpPr>
        <p:spPr>
          <a:xfrm>
            <a:off x="4699818" y="1545990"/>
            <a:ext cx="0" cy="1140251"/>
          </a:xfrm>
          <a:prstGeom prst="straightConnector1">
            <a:avLst/>
          </a:prstGeom>
          <a:noFill/>
          <a:ln w="28575" cap="flat" cmpd="sng">
            <a:solidFill>
              <a:schemeClr val="dk1"/>
            </a:solidFill>
            <a:prstDash val="solid"/>
            <a:round/>
            <a:headEnd type="none" w="sm" len="sm"/>
            <a:tailEnd type="stealth" w="med" len="med"/>
          </a:ln>
        </p:spPr>
      </p:cxnSp>
      <p:sp>
        <p:nvSpPr>
          <p:cNvPr id="249" name="Google Shape;249;p12"/>
          <p:cNvSpPr txBox="1"/>
          <p:nvPr/>
        </p:nvSpPr>
        <p:spPr>
          <a:xfrm rot="1981588">
            <a:off x="2073129" y="1987069"/>
            <a:ext cx="2207858" cy="320603"/>
          </a:xfrm>
          <a:prstGeom prst="rect">
            <a:avLst/>
          </a:prstGeom>
          <a:noFill/>
          <a:ln>
            <a:noFill/>
          </a:ln>
        </p:spPr>
        <p:txBody>
          <a:bodyPr spcFirstLastPara="1" wrap="square" lIns="91428" tIns="45704" rIns="91428" bIns="45704" anchor="t" anchorCtr="0">
            <a:spAutoFit/>
          </a:bodyPr>
          <a:lstStyle/>
          <a:p>
            <a:pPr algn="ctr"/>
            <a:r>
              <a:rPr lang="en-US" sz="1500" b="1">
                <a:solidFill>
                  <a:srgbClr val="FF0000"/>
                </a:solidFill>
                <a:latin typeface="Calibri"/>
                <a:ea typeface="Calibri"/>
                <a:cs typeface="Calibri"/>
                <a:sym typeface="Calibri"/>
              </a:rPr>
              <a:t>2) Store details of object</a:t>
            </a:r>
            <a:endParaRPr sz="1500" b="1">
              <a:solidFill>
                <a:srgbClr val="FF0000"/>
              </a:solidFill>
              <a:latin typeface="Calibri"/>
              <a:ea typeface="Calibri"/>
              <a:cs typeface="Calibri"/>
              <a:sym typeface="Calibri"/>
            </a:endParaRPr>
          </a:p>
        </p:txBody>
      </p:sp>
      <p:sp>
        <p:nvSpPr>
          <p:cNvPr id="250" name="Google Shape;250;p12"/>
          <p:cNvSpPr/>
          <p:nvPr/>
        </p:nvSpPr>
        <p:spPr>
          <a:xfrm>
            <a:off x="7079553" y="5222916"/>
            <a:ext cx="1872208" cy="137443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Store into Buffer</a:t>
            </a:r>
            <a:endParaRPr>
              <a:solidFill>
                <a:schemeClr val="lt1"/>
              </a:solidFill>
              <a:latin typeface="Calibri"/>
              <a:ea typeface="Calibri"/>
              <a:cs typeface="Calibri"/>
              <a:sym typeface="Calibri"/>
            </a:endParaRPr>
          </a:p>
        </p:txBody>
      </p:sp>
      <p:sp>
        <p:nvSpPr>
          <p:cNvPr id="251" name="Google Shape;251;p12"/>
          <p:cNvSpPr txBox="1"/>
          <p:nvPr/>
        </p:nvSpPr>
        <p:spPr>
          <a:xfrm>
            <a:off x="7686598" y="4203117"/>
            <a:ext cx="1565922" cy="954075"/>
          </a:xfrm>
          <a:prstGeom prst="rect">
            <a:avLst/>
          </a:prstGeom>
          <a:noFill/>
          <a:ln>
            <a:noFill/>
          </a:ln>
        </p:spPr>
        <p:txBody>
          <a:bodyPr spcFirstLastPara="1" wrap="square" lIns="91428" tIns="45704" rIns="91428" bIns="45704" anchor="t" anchorCtr="0">
            <a:spAutoFit/>
          </a:bodyPr>
          <a:lstStyle/>
          <a:p>
            <a:pPr algn="ctr"/>
            <a:r>
              <a:rPr lang="en-US" sz="1400" b="1" dirty="0">
                <a:solidFill>
                  <a:srgbClr val="FF0000"/>
                </a:solidFill>
                <a:latin typeface="Calibri"/>
                <a:ea typeface="Calibri"/>
                <a:cs typeface="Calibri"/>
                <a:sym typeface="Calibri"/>
              </a:rPr>
              <a:t>12) Store scanned </a:t>
            </a:r>
            <a:r>
              <a:rPr lang="en-US" sz="1400" b="1" dirty="0" smtClean="0">
                <a:solidFill>
                  <a:srgbClr val="FF0000"/>
                </a:solidFill>
                <a:latin typeface="Calibri"/>
                <a:ea typeface="Calibri"/>
                <a:cs typeface="Calibri"/>
                <a:sym typeface="Calibri"/>
              </a:rPr>
              <a:t>pixels </a:t>
            </a:r>
            <a:r>
              <a:rPr lang="en-US" sz="1400" b="1" dirty="0" smtClean="0">
                <a:solidFill>
                  <a:srgbClr val="FF0000"/>
                </a:solidFill>
                <a:ea typeface="Calibri"/>
                <a:cs typeface="Calibri"/>
                <a:sym typeface="Calibri"/>
              </a:rPr>
              <a:t>along </a:t>
            </a:r>
            <a:r>
              <a:rPr lang="en-US" sz="1400" b="1" dirty="0">
                <a:solidFill>
                  <a:srgbClr val="FF0000"/>
                </a:solidFill>
                <a:ea typeface="Calibri"/>
                <a:cs typeface="Calibri"/>
                <a:sym typeface="Calibri"/>
              </a:rPr>
              <a:t>with their coordinates </a:t>
            </a:r>
            <a:r>
              <a:rPr lang="en-US" sz="1400" b="1" dirty="0" smtClean="0">
                <a:solidFill>
                  <a:srgbClr val="FF0000"/>
                </a:solidFill>
                <a:latin typeface="Calibri"/>
                <a:ea typeface="Calibri"/>
                <a:cs typeface="Calibri"/>
                <a:sym typeface="Calibri"/>
              </a:rPr>
              <a:t> </a:t>
            </a:r>
            <a:r>
              <a:rPr lang="en-US" sz="1400" b="1" dirty="0">
                <a:solidFill>
                  <a:srgbClr val="FF0000"/>
                </a:solidFill>
                <a:latin typeface="Calibri"/>
                <a:ea typeface="Calibri"/>
                <a:cs typeface="Calibri"/>
                <a:sym typeface="Calibri"/>
              </a:rPr>
              <a:t>into Buffer</a:t>
            </a:r>
            <a:endParaRPr sz="1400" b="1" dirty="0">
              <a:solidFill>
                <a:srgbClr val="FF0000"/>
              </a:solidFill>
              <a:latin typeface="Calibri"/>
              <a:ea typeface="Calibri"/>
              <a:cs typeface="Calibri"/>
              <a:sym typeface="Calibri"/>
            </a:endParaRPr>
          </a:p>
        </p:txBody>
      </p:sp>
      <p:cxnSp>
        <p:nvCxnSpPr>
          <p:cNvPr id="252" name="Google Shape;252;p12"/>
          <p:cNvCxnSpPr/>
          <p:nvPr/>
        </p:nvCxnSpPr>
        <p:spPr>
          <a:xfrm rot="10800000">
            <a:off x="7740352" y="4048429"/>
            <a:ext cx="0" cy="1149912"/>
          </a:xfrm>
          <a:prstGeom prst="straightConnector1">
            <a:avLst/>
          </a:prstGeom>
          <a:noFill/>
          <a:ln w="28575" cap="flat" cmpd="sng">
            <a:solidFill>
              <a:schemeClr val="dk1"/>
            </a:solidFill>
            <a:prstDash val="solid"/>
            <a:round/>
            <a:headEnd type="none" w="sm" len="sm"/>
            <a:tailEnd type="stealth" w="med" len="med"/>
          </a:ln>
        </p:spPr>
      </p:cxnSp>
      <p:sp>
        <p:nvSpPr>
          <p:cNvPr id="253" name="Google Shape;253;p12"/>
          <p:cNvSpPr/>
          <p:nvPr/>
        </p:nvSpPr>
        <p:spPr>
          <a:xfrm>
            <a:off x="7010366" y="350840"/>
            <a:ext cx="1872208" cy="137443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Add Padding</a:t>
            </a:r>
            <a:endParaRPr>
              <a:solidFill>
                <a:schemeClr val="lt1"/>
              </a:solidFill>
              <a:latin typeface="Calibri"/>
              <a:ea typeface="Calibri"/>
              <a:cs typeface="Calibri"/>
              <a:sym typeface="Calibri"/>
            </a:endParaRPr>
          </a:p>
        </p:txBody>
      </p:sp>
      <p:cxnSp>
        <p:nvCxnSpPr>
          <p:cNvPr id="254" name="Google Shape;254;p12"/>
          <p:cNvCxnSpPr/>
          <p:nvPr/>
        </p:nvCxnSpPr>
        <p:spPr>
          <a:xfrm>
            <a:off x="7863794" y="1725277"/>
            <a:ext cx="0" cy="1152182"/>
          </a:xfrm>
          <a:prstGeom prst="straightConnector1">
            <a:avLst/>
          </a:prstGeom>
          <a:noFill/>
          <a:ln w="28575" cap="flat" cmpd="sng">
            <a:solidFill>
              <a:schemeClr val="dk1"/>
            </a:solidFill>
            <a:prstDash val="solid"/>
            <a:round/>
            <a:headEnd type="none" w="sm" len="sm"/>
            <a:tailEnd type="stealth" w="med" len="med"/>
          </a:ln>
        </p:spPr>
      </p:cxnSp>
      <p:cxnSp>
        <p:nvCxnSpPr>
          <p:cNvPr id="255" name="Google Shape;255;p12"/>
          <p:cNvCxnSpPr>
            <a:endCxn id="250" idx="1"/>
          </p:cNvCxnSpPr>
          <p:nvPr/>
        </p:nvCxnSpPr>
        <p:spPr>
          <a:xfrm>
            <a:off x="5067870" y="4232490"/>
            <a:ext cx="2011683" cy="1677644"/>
          </a:xfrm>
          <a:prstGeom prst="straightConnector1">
            <a:avLst/>
          </a:prstGeom>
          <a:noFill/>
          <a:ln w="28575" cap="flat" cmpd="sng">
            <a:solidFill>
              <a:schemeClr val="dk1"/>
            </a:solidFill>
            <a:prstDash val="solid"/>
            <a:round/>
            <a:headEnd type="none" w="sm" len="sm"/>
            <a:tailEnd type="stealth" w="med" len="med"/>
          </a:ln>
        </p:spPr>
      </p:cxnSp>
      <p:cxnSp>
        <p:nvCxnSpPr>
          <p:cNvPr id="256" name="Google Shape;256;p12"/>
          <p:cNvCxnSpPr/>
          <p:nvPr/>
        </p:nvCxnSpPr>
        <p:spPr>
          <a:xfrm rot="10800000">
            <a:off x="5506964" y="3970746"/>
            <a:ext cx="1572592" cy="1267705"/>
          </a:xfrm>
          <a:prstGeom prst="straightConnector1">
            <a:avLst/>
          </a:prstGeom>
          <a:noFill/>
          <a:ln w="28575" cap="flat" cmpd="sng">
            <a:solidFill>
              <a:schemeClr val="dk1"/>
            </a:solidFill>
            <a:prstDash val="solid"/>
            <a:round/>
            <a:headEnd type="none" w="sm" len="sm"/>
            <a:tailEnd type="stealth" w="med" len="med"/>
          </a:ln>
        </p:spPr>
      </p:cxnSp>
      <p:cxnSp>
        <p:nvCxnSpPr>
          <p:cNvPr id="257" name="Google Shape;257;p12"/>
          <p:cNvCxnSpPr/>
          <p:nvPr/>
        </p:nvCxnSpPr>
        <p:spPr>
          <a:xfrm rot="10800000" flipH="1">
            <a:off x="5358153" y="1725277"/>
            <a:ext cx="1663137" cy="1250719"/>
          </a:xfrm>
          <a:prstGeom prst="straightConnector1">
            <a:avLst/>
          </a:prstGeom>
          <a:noFill/>
          <a:ln w="28575" cap="flat" cmpd="sng">
            <a:solidFill>
              <a:schemeClr val="dk1"/>
            </a:solidFill>
            <a:prstDash val="solid"/>
            <a:round/>
            <a:headEnd type="none" w="sm" len="sm"/>
            <a:tailEnd type="stealth" w="med" len="med"/>
          </a:ln>
        </p:spPr>
      </p:cxnSp>
      <p:sp>
        <p:nvSpPr>
          <p:cNvPr id="258" name="Google Shape;258;p12"/>
          <p:cNvSpPr txBox="1"/>
          <p:nvPr/>
        </p:nvSpPr>
        <p:spPr>
          <a:xfrm rot="-2236815">
            <a:off x="5395066" y="2313283"/>
            <a:ext cx="1865423" cy="320603"/>
          </a:xfrm>
          <a:prstGeom prst="rect">
            <a:avLst/>
          </a:prstGeom>
          <a:noFill/>
          <a:ln>
            <a:noFill/>
          </a:ln>
        </p:spPr>
        <p:txBody>
          <a:bodyPr spcFirstLastPara="1" wrap="square" lIns="91428" tIns="45704" rIns="91428" bIns="45704" anchor="t" anchorCtr="0">
            <a:spAutoFit/>
          </a:bodyPr>
          <a:lstStyle/>
          <a:p>
            <a:pPr algn="ctr"/>
            <a:r>
              <a:rPr lang="en-US" sz="1500" b="1">
                <a:solidFill>
                  <a:srgbClr val="FF0000"/>
                </a:solidFill>
                <a:latin typeface="Calibri"/>
                <a:ea typeface="Calibri"/>
                <a:cs typeface="Calibri"/>
                <a:sym typeface="Calibri"/>
              </a:rPr>
              <a:t>10) Add padding </a:t>
            </a:r>
            <a:endParaRPr sz="1500" b="1">
              <a:solidFill>
                <a:srgbClr val="FF0000"/>
              </a:solidFill>
              <a:latin typeface="Calibri"/>
              <a:ea typeface="Calibri"/>
              <a:cs typeface="Calibri"/>
              <a:sym typeface="Calibri"/>
            </a:endParaRPr>
          </a:p>
        </p:txBody>
      </p:sp>
      <p:sp>
        <p:nvSpPr>
          <p:cNvPr id="259" name="Google Shape;259;p12"/>
          <p:cNvSpPr txBox="1"/>
          <p:nvPr/>
        </p:nvSpPr>
        <p:spPr>
          <a:xfrm rot="2400064">
            <a:off x="5271242" y="4118203"/>
            <a:ext cx="2402655" cy="550019"/>
          </a:xfrm>
          <a:prstGeom prst="rect">
            <a:avLst/>
          </a:prstGeom>
          <a:noFill/>
          <a:ln>
            <a:noFill/>
          </a:ln>
        </p:spPr>
        <p:txBody>
          <a:bodyPr spcFirstLastPara="1" wrap="square" lIns="91428" tIns="45704" rIns="91428" bIns="45704" anchor="t" anchorCtr="0">
            <a:spAutoFit/>
          </a:bodyPr>
          <a:lstStyle/>
          <a:p>
            <a:pPr algn="ctr"/>
            <a:r>
              <a:rPr lang="en-US" sz="1500" b="1">
                <a:solidFill>
                  <a:srgbClr val="FF0000"/>
                </a:solidFill>
                <a:latin typeface="Calibri"/>
                <a:ea typeface="Calibri"/>
                <a:cs typeface="Calibri"/>
                <a:sym typeface="Calibri"/>
              </a:rPr>
              <a:t>9) Call 'Add Padding Block' if required</a:t>
            </a:r>
            <a:endParaRPr sz="1500" b="1">
              <a:solidFill>
                <a:srgbClr val="FF0000"/>
              </a:solidFill>
              <a:latin typeface="Calibri"/>
              <a:ea typeface="Calibri"/>
              <a:cs typeface="Calibri"/>
              <a:sym typeface="Calibri"/>
            </a:endParaRPr>
          </a:p>
        </p:txBody>
      </p:sp>
      <p:sp>
        <p:nvSpPr>
          <p:cNvPr id="260" name="Google Shape;260;p12"/>
          <p:cNvSpPr txBox="1"/>
          <p:nvPr/>
        </p:nvSpPr>
        <p:spPr>
          <a:xfrm rot="2488758">
            <a:off x="4772944" y="4975569"/>
            <a:ext cx="2309167" cy="320603"/>
          </a:xfrm>
          <a:prstGeom prst="rect">
            <a:avLst/>
          </a:prstGeom>
          <a:noFill/>
          <a:ln>
            <a:noFill/>
          </a:ln>
        </p:spPr>
        <p:txBody>
          <a:bodyPr spcFirstLastPara="1" wrap="square" lIns="91428" tIns="45704" rIns="91428" bIns="45704" anchor="t" anchorCtr="0">
            <a:spAutoFit/>
          </a:bodyPr>
          <a:lstStyle/>
          <a:p>
            <a:pPr algn="ctr"/>
            <a:r>
              <a:rPr lang="en-US" sz="1500" b="1">
                <a:solidFill>
                  <a:srgbClr val="FF0000"/>
                </a:solidFill>
                <a:latin typeface="Calibri"/>
                <a:ea typeface="Calibri"/>
                <a:cs typeface="Calibri"/>
                <a:sym typeface="Calibri"/>
              </a:rPr>
              <a:t>8) Receive scanned pixels</a:t>
            </a:r>
            <a:endParaRPr sz="1500" b="1">
              <a:solidFill>
                <a:srgbClr val="FF0000"/>
              </a:solidFill>
              <a:latin typeface="Calibri"/>
              <a:ea typeface="Calibri"/>
              <a:cs typeface="Calibri"/>
              <a:sym typeface="Calibri"/>
            </a:endParaRPr>
          </a:p>
        </p:txBody>
      </p:sp>
      <p:sp>
        <p:nvSpPr>
          <p:cNvPr id="261" name="Google Shape;261;p12"/>
          <p:cNvSpPr txBox="1"/>
          <p:nvPr/>
        </p:nvSpPr>
        <p:spPr>
          <a:xfrm>
            <a:off x="7784513" y="1837669"/>
            <a:ext cx="1420383" cy="779435"/>
          </a:xfrm>
          <a:prstGeom prst="rect">
            <a:avLst/>
          </a:prstGeom>
          <a:noFill/>
          <a:ln>
            <a:noFill/>
          </a:ln>
        </p:spPr>
        <p:txBody>
          <a:bodyPr spcFirstLastPara="1" wrap="square" lIns="91428" tIns="45704" rIns="91428" bIns="45704" anchor="t" anchorCtr="0">
            <a:spAutoFit/>
          </a:bodyPr>
          <a:lstStyle/>
          <a:p>
            <a:pPr algn="ctr"/>
            <a:r>
              <a:rPr lang="en-US" sz="1500" b="1">
                <a:solidFill>
                  <a:srgbClr val="FF0000"/>
                </a:solidFill>
                <a:latin typeface="Calibri"/>
                <a:ea typeface="Calibri"/>
                <a:cs typeface="Calibri"/>
                <a:sym typeface="Calibri"/>
              </a:rPr>
              <a:t>11) Add padding of 0's into Buffer</a:t>
            </a:r>
            <a:endParaRPr sz="1500" b="1">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2820593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3"/>
          <p:cNvSpPr txBox="1"/>
          <p:nvPr/>
        </p:nvSpPr>
        <p:spPr>
          <a:xfrm>
            <a:off x="304860" y="2116952"/>
            <a:ext cx="8534281" cy="1773572"/>
          </a:xfrm>
          <a:prstGeom prst="rect">
            <a:avLst/>
          </a:prstGeom>
          <a:noFill/>
          <a:ln>
            <a:noFill/>
          </a:ln>
        </p:spPr>
        <p:txBody>
          <a:bodyPr spcFirstLastPara="1" wrap="square" lIns="91428" tIns="45704" rIns="91428" bIns="45704" anchor="t" anchorCtr="0">
            <a:spAutoFit/>
          </a:bodyPr>
          <a:lstStyle/>
          <a:p>
            <a:pPr algn="ctr"/>
            <a:r>
              <a:rPr lang="en-US" sz="5500" b="1" dirty="0">
                <a:solidFill>
                  <a:srgbClr val="4C31BF"/>
                </a:solidFill>
                <a:latin typeface="Calibri"/>
                <a:ea typeface="Calibri"/>
                <a:cs typeface="Calibri"/>
                <a:sym typeface="Calibri"/>
              </a:rPr>
              <a:t>Level </a:t>
            </a:r>
            <a:r>
              <a:rPr lang="en-US" sz="5500" b="1" dirty="0" smtClean="0">
                <a:solidFill>
                  <a:srgbClr val="4C31BF"/>
                </a:solidFill>
                <a:latin typeface="Calibri"/>
                <a:ea typeface="Calibri"/>
                <a:cs typeface="Calibri"/>
                <a:sym typeface="Calibri"/>
              </a:rPr>
              <a:t>1.2 </a:t>
            </a:r>
            <a:r>
              <a:rPr lang="en-US" sz="5500" b="1" dirty="0">
                <a:solidFill>
                  <a:srgbClr val="4C31BF"/>
                </a:solidFill>
                <a:latin typeface="Calibri"/>
                <a:ea typeface="Calibri"/>
                <a:cs typeface="Calibri"/>
                <a:sym typeface="Calibri"/>
              </a:rPr>
              <a:t>Design</a:t>
            </a:r>
            <a:endParaRPr dirty="0"/>
          </a:p>
          <a:p>
            <a:pPr algn="ctr"/>
            <a:r>
              <a:rPr lang="en-US" sz="5500" b="1" dirty="0">
                <a:solidFill>
                  <a:srgbClr val="4C31BF"/>
                </a:solidFill>
                <a:latin typeface="Calibri"/>
                <a:ea typeface="Calibri"/>
                <a:cs typeface="Calibri"/>
                <a:sym typeface="Calibri"/>
              </a:rPr>
              <a:t>Filter &amp; Threshold System</a:t>
            </a:r>
            <a:endParaRPr sz="5500" b="1" dirty="0">
              <a:solidFill>
                <a:srgbClr val="4C31BF"/>
              </a:solidFill>
              <a:latin typeface="Calibri"/>
              <a:ea typeface="Calibri"/>
              <a:cs typeface="Calibri"/>
              <a:sym typeface="Calibri"/>
            </a:endParaRPr>
          </a:p>
        </p:txBody>
      </p:sp>
    </p:spTree>
    <p:extLst>
      <p:ext uri="{BB962C8B-B14F-4D97-AF65-F5344CB8AC3E}">
        <p14:creationId xmlns:p14="http://schemas.microsoft.com/office/powerpoint/2010/main" val="2261945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4"/>
          <p:cNvSpPr/>
          <p:nvPr/>
        </p:nvSpPr>
        <p:spPr>
          <a:xfrm>
            <a:off x="249286" y="1793929"/>
            <a:ext cx="1872208" cy="1374436"/>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Filter &amp; Threshold </a:t>
            </a:r>
            <a:r>
              <a:rPr lang="en-US" b="1" dirty="0" smtClean="0">
                <a:solidFill>
                  <a:schemeClr val="lt1"/>
                </a:solidFill>
                <a:ea typeface="Calibri"/>
                <a:cs typeface="Calibri"/>
                <a:sym typeface="Calibri"/>
              </a:rPr>
              <a:t>Block</a:t>
            </a:r>
            <a:endParaRPr lang="en-US" dirty="0">
              <a:solidFill>
                <a:schemeClr val="lt1"/>
              </a:solidFill>
              <a:ea typeface="Calibri"/>
              <a:cs typeface="Calibri"/>
              <a:sym typeface="Calibri"/>
            </a:endParaRPr>
          </a:p>
        </p:txBody>
      </p:sp>
      <p:sp>
        <p:nvSpPr>
          <p:cNvPr id="272" name="Google Shape;272;p14"/>
          <p:cNvSpPr/>
          <p:nvPr/>
        </p:nvSpPr>
        <p:spPr>
          <a:xfrm>
            <a:off x="4055615" y="2677113"/>
            <a:ext cx="1618276" cy="1512168"/>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Filter &amp; Threshold </a:t>
            </a:r>
            <a:endParaRPr/>
          </a:p>
        </p:txBody>
      </p:sp>
      <p:sp>
        <p:nvSpPr>
          <p:cNvPr id="274" name="Google Shape;274;p14"/>
          <p:cNvSpPr/>
          <p:nvPr/>
        </p:nvSpPr>
        <p:spPr>
          <a:xfrm>
            <a:off x="245812" y="5656286"/>
            <a:ext cx="1872208" cy="1157090"/>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Processing</a:t>
            </a:r>
            <a:endParaRPr dirty="0">
              <a:solidFill>
                <a:schemeClr val="lt1"/>
              </a:solidFill>
              <a:latin typeface="Calibri"/>
              <a:ea typeface="Calibri"/>
              <a:cs typeface="Calibri"/>
              <a:sym typeface="Calibri"/>
            </a:endParaRPr>
          </a:p>
        </p:txBody>
      </p:sp>
      <p:sp>
        <p:nvSpPr>
          <p:cNvPr id="275" name="Google Shape;275;p14"/>
          <p:cNvSpPr/>
          <p:nvPr/>
        </p:nvSpPr>
        <p:spPr>
          <a:xfrm>
            <a:off x="7032518" y="5436700"/>
            <a:ext cx="1872208" cy="137443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Compute</a:t>
            </a:r>
            <a:endParaRPr>
              <a:solidFill>
                <a:schemeClr val="lt1"/>
              </a:solidFill>
              <a:latin typeface="Calibri"/>
              <a:ea typeface="Calibri"/>
              <a:cs typeface="Calibri"/>
              <a:sym typeface="Calibri"/>
            </a:endParaRPr>
          </a:p>
        </p:txBody>
      </p:sp>
      <p:sp>
        <p:nvSpPr>
          <p:cNvPr id="276" name="Google Shape;276;p14"/>
          <p:cNvSpPr/>
          <p:nvPr/>
        </p:nvSpPr>
        <p:spPr>
          <a:xfrm>
            <a:off x="266052" y="54517"/>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277" name="Google Shape;277;p14"/>
          <p:cNvCxnSpPr/>
          <p:nvPr/>
        </p:nvCxnSpPr>
        <p:spPr>
          <a:xfrm rot="10800000">
            <a:off x="554084" y="47897"/>
            <a:ext cx="0" cy="1143680"/>
          </a:xfrm>
          <a:prstGeom prst="straightConnector1">
            <a:avLst/>
          </a:prstGeom>
          <a:noFill/>
          <a:ln w="28575" cap="flat" cmpd="sng">
            <a:solidFill>
              <a:schemeClr val="dk1"/>
            </a:solidFill>
            <a:prstDash val="solid"/>
            <a:round/>
            <a:headEnd type="none" w="sm" len="sm"/>
            <a:tailEnd type="none" w="sm" len="sm"/>
          </a:ln>
        </p:spPr>
      </p:cxnSp>
      <p:cxnSp>
        <p:nvCxnSpPr>
          <p:cNvPr id="278" name="Google Shape;278;p14"/>
          <p:cNvCxnSpPr/>
          <p:nvPr/>
        </p:nvCxnSpPr>
        <p:spPr>
          <a:xfrm rot="10800000" flipH="1">
            <a:off x="266052" y="4462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79" name="Google Shape;279;p14"/>
          <p:cNvCxnSpPr/>
          <p:nvPr/>
        </p:nvCxnSpPr>
        <p:spPr>
          <a:xfrm rot="10800000" flipH="1">
            <a:off x="266052" y="1188754"/>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80" name="Google Shape;280;p14"/>
          <p:cNvCxnSpPr/>
          <p:nvPr/>
        </p:nvCxnSpPr>
        <p:spPr>
          <a:xfrm rot="10800000">
            <a:off x="268748" y="54517"/>
            <a:ext cx="0" cy="1143680"/>
          </a:xfrm>
          <a:prstGeom prst="straightConnector1">
            <a:avLst/>
          </a:prstGeom>
          <a:noFill/>
          <a:ln w="28575" cap="flat" cmpd="sng">
            <a:solidFill>
              <a:schemeClr val="dk1"/>
            </a:solidFill>
            <a:prstDash val="solid"/>
            <a:round/>
            <a:headEnd type="none" w="sm" len="sm"/>
            <a:tailEnd type="none" w="sm" len="sm"/>
          </a:ln>
        </p:spPr>
      </p:cxnSp>
      <p:cxnSp>
        <p:nvCxnSpPr>
          <p:cNvPr id="282" name="Google Shape;282;p14"/>
          <p:cNvCxnSpPr/>
          <p:nvPr/>
        </p:nvCxnSpPr>
        <p:spPr>
          <a:xfrm>
            <a:off x="1180004" y="1196752"/>
            <a:ext cx="0" cy="597947"/>
          </a:xfrm>
          <a:prstGeom prst="straightConnector1">
            <a:avLst/>
          </a:prstGeom>
          <a:noFill/>
          <a:ln w="28575" cap="flat" cmpd="sng">
            <a:solidFill>
              <a:schemeClr val="dk1"/>
            </a:solidFill>
            <a:prstDash val="solid"/>
            <a:round/>
            <a:headEnd type="none" w="sm" len="sm"/>
            <a:tailEnd type="stealth" w="med" len="med"/>
          </a:ln>
        </p:spPr>
      </p:cxnSp>
      <p:cxnSp>
        <p:nvCxnSpPr>
          <p:cNvPr id="283" name="Google Shape;283;p14"/>
          <p:cNvCxnSpPr/>
          <p:nvPr/>
        </p:nvCxnSpPr>
        <p:spPr>
          <a:xfrm>
            <a:off x="2138260" y="2400125"/>
            <a:ext cx="2025448" cy="672127"/>
          </a:xfrm>
          <a:prstGeom prst="straightConnector1">
            <a:avLst/>
          </a:prstGeom>
          <a:noFill/>
          <a:ln w="28575" cap="flat" cmpd="sng">
            <a:solidFill>
              <a:schemeClr val="dk1"/>
            </a:solidFill>
            <a:prstDash val="solid"/>
            <a:round/>
            <a:headEnd type="none" w="sm" len="sm"/>
            <a:tailEnd type="stealth" w="med" len="med"/>
          </a:ln>
        </p:spPr>
      </p:cxnSp>
      <p:cxnSp>
        <p:nvCxnSpPr>
          <p:cNvPr id="284" name="Google Shape;284;p14"/>
          <p:cNvCxnSpPr/>
          <p:nvPr/>
        </p:nvCxnSpPr>
        <p:spPr>
          <a:xfrm flipH="1">
            <a:off x="1547664" y="3712172"/>
            <a:ext cx="2541289" cy="1944114"/>
          </a:xfrm>
          <a:prstGeom prst="straightConnector1">
            <a:avLst/>
          </a:prstGeom>
          <a:noFill/>
          <a:ln w="28575" cap="flat" cmpd="sng">
            <a:solidFill>
              <a:schemeClr val="dk1"/>
            </a:solidFill>
            <a:prstDash val="solid"/>
            <a:round/>
            <a:headEnd type="none" w="sm" len="sm"/>
            <a:tailEnd type="stealth" w="med" len="med"/>
          </a:ln>
        </p:spPr>
      </p:cxnSp>
      <p:cxnSp>
        <p:nvCxnSpPr>
          <p:cNvPr id="285" name="Google Shape;285;p14"/>
          <p:cNvCxnSpPr>
            <a:stCxn id="272" idx="6"/>
          </p:cNvCxnSpPr>
          <p:nvPr/>
        </p:nvCxnSpPr>
        <p:spPr>
          <a:xfrm>
            <a:off x="5673891" y="3433197"/>
            <a:ext cx="3230730" cy="2008601"/>
          </a:xfrm>
          <a:prstGeom prst="straightConnector1">
            <a:avLst/>
          </a:prstGeom>
          <a:noFill/>
          <a:ln w="28575" cap="flat" cmpd="sng">
            <a:solidFill>
              <a:schemeClr val="dk1"/>
            </a:solidFill>
            <a:prstDash val="solid"/>
            <a:round/>
            <a:headEnd type="none" w="sm" len="sm"/>
            <a:tailEnd type="stealth" w="med" len="med"/>
          </a:ln>
        </p:spPr>
      </p:cxnSp>
      <p:cxnSp>
        <p:nvCxnSpPr>
          <p:cNvPr id="286" name="Google Shape;286;p14"/>
          <p:cNvCxnSpPr>
            <a:stCxn id="272" idx="7"/>
            <a:endCxn id="36" idx="2"/>
          </p:cNvCxnSpPr>
          <p:nvPr/>
        </p:nvCxnSpPr>
        <p:spPr>
          <a:xfrm flipV="1">
            <a:off x="5436900" y="1303031"/>
            <a:ext cx="2478246" cy="1595534"/>
          </a:xfrm>
          <a:prstGeom prst="straightConnector1">
            <a:avLst/>
          </a:prstGeom>
          <a:noFill/>
          <a:ln w="28575" cap="flat" cmpd="sng">
            <a:solidFill>
              <a:schemeClr val="dk1"/>
            </a:solidFill>
            <a:prstDash val="solid"/>
            <a:round/>
            <a:headEnd type="none" w="sm" len="sm"/>
            <a:tailEnd type="stealth" w="med" len="med"/>
          </a:ln>
        </p:spPr>
      </p:cxnSp>
      <p:sp>
        <p:nvSpPr>
          <p:cNvPr id="287" name="Google Shape;287;p14"/>
          <p:cNvSpPr txBox="1"/>
          <p:nvPr/>
        </p:nvSpPr>
        <p:spPr>
          <a:xfrm>
            <a:off x="1217547" y="1220715"/>
            <a:ext cx="2192163" cy="550019"/>
          </a:xfrm>
          <a:prstGeom prst="rect">
            <a:avLst/>
          </a:prstGeom>
          <a:noFill/>
          <a:ln>
            <a:noFill/>
          </a:ln>
        </p:spPr>
        <p:txBody>
          <a:bodyPr spcFirstLastPara="1" wrap="square" lIns="91428" tIns="45704" rIns="91428" bIns="45704" anchor="t" anchorCtr="0">
            <a:spAutoFit/>
          </a:bodyPr>
          <a:lstStyle/>
          <a:p>
            <a:pPr algn="ctr"/>
            <a:r>
              <a:rPr lang="en-US" sz="1500" b="1" dirty="0">
                <a:solidFill>
                  <a:srgbClr val="FF0000"/>
                </a:solidFill>
                <a:latin typeface="Calibri"/>
                <a:ea typeface="Calibri"/>
                <a:cs typeface="Calibri"/>
                <a:sym typeface="Calibri"/>
              </a:rPr>
              <a:t>1) Retrieve scanned pair of pixels for filtering</a:t>
            </a:r>
            <a:endParaRPr sz="1500" b="1" dirty="0">
              <a:solidFill>
                <a:srgbClr val="FF0000"/>
              </a:solidFill>
              <a:latin typeface="Calibri"/>
              <a:ea typeface="Calibri"/>
              <a:cs typeface="Calibri"/>
              <a:sym typeface="Calibri"/>
            </a:endParaRPr>
          </a:p>
        </p:txBody>
      </p:sp>
      <p:sp>
        <p:nvSpPr>
          <p:cNvPr id="288" name="Google Shape;288;p14"/>
          <p:cNvSpPr txBox="1"/>
          <p:nvPr/>
        </p:nvSpPr>
        <p:spPr>
          <a:xfrm rot="1055239">
            <a:off x="2244762" y="2202337"/>
            <a:ext cx="1972845" cy="553966"/>
          </a:xfrm>
          <a:prstGeom prst="rect">
            <a:avLst/>
          </a:prstGeom>
          <a:noFill/>
          <a:ln>
            <a:noFill/>
          </a:ln>
        </p:spPr>
        <p:txBody>
          <a:bodyPr spcFirstLastPara="1" wrap="square" lIns="91428" tIns="45704" rIns="91428" bIns="45704" anchor="t" anchorCtr="0">
            <a:spAutoFit/>
          </a:bodyPr>
          <a:lstStyle/>
          <a:p>
            <a:pPr algn="ctr"/>
            <a:r>
              <a:rPr lang="en-US" sz="1500" b="1" dirty="0">
                <a:solidFill>
                  <a:srgbClr val="FF0000"/>
                </a:solidFill>
                <a:latin typeface="Calibri"/>
                <a:ea typeface="Calibri"/>
                <a:cs typeface="Calibri"/>
                <a:sym typeface="Calibri"/>
              </a:rPr>
              <a:t>2) Send </a:t>
            </a:r>
            <a:r>
              <a:rPr lang="en-US" sz="1500" b="1" dirty="0" smtClean="0">
                <a:solidFill>
                  <a:srgbClr val="FF0000"/>
                </a:solidFill>
                <a:latin typeface="Calibri"/>
                <a:ea typeface="Calibri"/>
                <a:cs typeface="Calibri"/>
                <a:sym typeface="Calibri"/>
              </a:rPr>
              <a:t>scanned pair </a:t>
            </a:r>
            <a:r>
              <a:rPr lang="en-US" sz="1500" b="1" dirty="0">
                <a:solidFill>
                  <a:srgbClr val="FF0000"/>
                </a:solidFill>
                <a:latin typeface="Calibri"/>
                <a:ea typeface="Calibri"/>
                <a:cs typeface="Calibri"/>
                <a:sym typeface="Calibri"/>
              </a:rPr>
              <a:t>of pixels  for </a:t>
            </a:r>
            <a:r>
              <a:rPr lang="en-US" sz="1500" b="1" dirty="0" smtClean="0">
                <a:solidFill>
                  <a:srgbClr val="FF0000"/>
                </a:solidFill>
                <a:latin typeface="Calibri"/>
                <a:ea typeface="Calibri"/>
                <a:cs typeface="Calibri"/>
                <a:sym typeface="Calibri"/>
              </a:rPr>
              <a:t>filtering</a:t>
            </a:r>
            <a:endParaRPr sz="1500" b="1" dirty="0">
              <a:solidFill>
                <a:srgbClr val="FF0000"/>
              </a:solidFill>
              <a:latin typeface="Calibri"/>
              <a:ea typeface="Calibri"/>
              <a:cs typeface="Calibri"/>
              <a:sym typeface="Calibri"/>
            </a:endParaRPr>
          </a:p>
        </p:txBody>
      </p:sp>
      <p:cxnSp>
        <p:nvCxnSpPr>
          <p:cNvPr id="289" name="Google Shape;289;p14"/>
          <p:cNvCxnSpPr>
            <a:stCxn id="274" idx="3"/>
            <a:endCxn id="272" idx="4"/>
          </p:cNvCxnSpPr>
          <p:nvPr/>
        </p:nvCxnSpPr>
        <p:spPr>
          <a:xfrm flipV="1">
            <a:off x="2118020" y="4189281"/>
            <a:ext cx="2746733" cy="2045550"/>
          </a:xfrm>
          <a:prstGeom prst="bentConnector2">
            <a:avLst/>
          </a:prstGeom>
          <a:noFill/>
          <a:ln w="28575" cap="flat" cmpd="sng">
            <a:solidFill>
              <a:schemeClr val="dk1"/>
            </a:solidFill>
            <a:prstDash val="solid"/>
            <a:round/>
            <a:headEnd type="none" w="sm" len="sm"/>
            <a:tailEnd type="stealth" w="med" len="med"/>
          </a:ln>
        </p:spPr>
      </p:cxnSp>
      <p:sp>
        <p:nvSpPr>
          <p:cNvPr id="290" name="Google Shape;290;p14"/>
          <p:cNvSpPr txBox="1"/>
          <p:nvPr/>
        </p:nvSpPr>
        <p:spPr>
          <a:xfrm rot="1904228">
            <a:off x="5795315" y="3751207"/>
            <a:ext cx="2737816" cy="550019"/>
          </a:xfrm>
          <a:prstGeom prst="rect">
            <a:avLst/>
          </a:prstGeom>
          <a:noFill/>
          <a:ln>
            <a:noFill/>
          </a:ln>
        </p:spPr>
        <p:txBody>
          <a:bodyPr spcFirstLastPara="1" wrap="square" lIns="91428" tIns="45704" rIns="91428" bIns="45704" anchor="t" anchorCtr="0">
            <a:spAutoFit/>
          </a:bodyPr>
          <a:lstStyle/>
          <a:p>
            <a:pPr algn="ctr"/>
            <a:r>
              <a:rPr lang="en-US" sz="1500" b="1" dirty="0">
                <a:solidFill>
                  <a:srgbClr val="FF0000"/>
                </a:solidFill>
                <a:latin typeface="Calibri"/>
                <a:ea typeface="Calibri"/>
                <a:cs typeface="Calibri"/>
                <a:sym typeface="Calibri"/>
              </a:rPr>
              <a:t>9</a:t>
            </a:r>
            <a:r>
              <a:rPr lang="en-US" sz="1500" b="1" dirty="0" smtClean="0">
                <a:solidFill>
                  <a:srgbClr val="FF0000"/>
                </a:solidFill>
                <a:latin typeface="Calibri"/>
                <a:ea typeface="Calibri"/>
                <a:cs typeface="Calibri"/>
                <a:sym typeface="Calibri"/>
              </a:rPr>
              <a:t>) </a:t>
            </a:r>
            <a:r>
              <a:rPr lang="en-US" sz="1500" b="1" dirty="0">
                <a:solidFill>
                  <a:srgbClr val="FF0000"/>
                </a:solidFill>
                <a:latin typeface="Calibri"/>
                <a:ea typeface="Calibri"/>
                <a:cs typeface="Calibri"/>
                <a:sym typeface="Calibri"/>
              </a:rPr>
              <a:t>Receive scanned pair of pixels  for filtering</a:t>
            </a:r>
            <a:endParaRPr sz="1500" b="1" dirty="0">
              <a:solidFill>
                <a:srgbClr val="FF0000"/>
              </a:solidFill>
              <a:latin typeface="Calibri"/>
              <a:ea typeface="Calibri"/>
              <a:cs typeface="Calibri"/>
              <a:sym typeface="Calibri"/>
            </a:endParaRPr>
          </a:p>
        </p:txBody>
      </p:sp>
      <p:sp>
        <p:nvSpPr>
          <p:cNvPr id="291" name="Google Shape;291;p14"/>
          <p:cNvSpPr txBox="1"/>
          <p:nvPr/>
        </p:nvSpPr>
        <p:spPr>
          <a:xfrm rot="1985643">
            <a:off x="5280225" y="4433751"/>
            <a:ext cx="1997410" cy="550019"/>
          </a:xfrm>
          <a:prstGeom prst="rect">
            <a:avLst/>
          </a:prstGeom>
          <a:noFill/>
          <a:ln>
            <a:noFill/>
          </a:ln>
        </p:spPr>
        <p:txBody>
          <a:bodyPr spcFirstLastPara="1" wrap="square" lIns="91428" tIns="45704" rIns="91428" bIns="45704" anchor="t" anchorCtr="0">
            <a:spAutoFit/>
          </a:bodyPr>
          <a:lstStyle/>
          <a:p>
            <a:pPr algn="ctr"/>
            <a:r>
              <a:rPr lang="en-US" sz="1500" b="1" dirty="0" smtClean="0">
                <a:solidFill>
                  <a:srgbClr val="FF0000"/>
                </a:solidFill>
                <a:latin typeface="Calibri"/>
                <a:ea typeface="Calibri"/>
                <a:cs typeface="Calibri"/>
                <a:sym typeface="Calibri"/>
              </a:rPr>
              <a:t>10) </a:t>
            </a:r>
            <a:r>
              <a:rPr lang="en-US" sz="1500" b="1" dirty="0">
                <a:solidFill>
                  <a:srgbClr val="FF0000"/>
                </a:solidFill>
                <a:latin typeface="Calibri"/>
                <a:ea typeface="Calibri"/>
                <a:cs typeface="Calibri"/>
                <a:sym typeface="Calibri"/>
              </a:rPr>
              <a:t>Send filtered values of pair of pixels</a:t>
            </a:r>
            <a:endParaRPr sz="1500" b="1" dirty="0">
              <a:solidFill>
                <a:srgbClr val="FF0000"/>
              </a:solidFill>
              <a:latin typeface="Calibri"/>
              <a:ea typeface="Calibri"/>
              <a:cs typeface="Calibri"/>
              <a:sym typeface="Calibri"/>
            </a:endParaRPr>
          </a:p>
        </p:txBody>
      </p:sp>
      <p:sp>
        <p:nvSpPr>
          <p:cNvPr id="292" name="Google Shape;292;p14"/>
          <p:cNvSpPr txBox="1"/>
          <p:nvPr/>
        </p:nvSpPr>
        <p:spPr>
          <a:xfrm rot="19319543">
            <a:off x="1464009" y="4115649"/>
            <a:ext cx="2410411" cy="523188"/>
          </a:xfrm>
          <a:prstGeom prst="rect">
            <a:avLst/>
          </a:prstGeom>
          <a:noFill/>
          <a:ln>
            <a:noFill/>
          </a:ln>
        </p:spPr>
        <p:txBody>
          <a:bodyPr spcFirstLastPara="1" wrap="square" lIns="91428" tIns="45704" rIns="91428" bIns="45704" anchor="t" anchorCtr="0">
            <a:spAutoFit/>
          </a:bodyPr>
          <a:lstStyle/>
          <a:p>
            <a:pPr algn="ctr"/>
            <a:r>
              <a:rPr lang="en-US" sz="1400" b="1" dirty="0">
                <a:solidFill>
                  <a:srgbClr val="FF0000"/>
                </a:solidFill>
                <a:latin typeface="Calibri"/>
                <a:ea typeface="Calibri"/>
                <a:cs typeface="Calibri"/>
                <a:sym typeface="Calibri"/>
              </a:rPr>
              <a:t>3) Receive scanned pair of pixels  for Processing</a:t>
            </a:r>
            <a:endParaRPr sz="1400" b="1" dirty="0">
              <a:solidFill>
                <a:srgbClr val="FF0000"/>
              </a:solidFill>
              <a:latin typeface="Calibri"/>
              <a:ea typeface="Calibri"/>
              <a:cs typeface="Calibri"/>
              <a:sym typeface="Calibri"/>
            </a:endParaRPr>
          </a:p>
        </p:txBody>
      </p:sp>
      <p:sp>
        <p:nvSpPr>
          <p:cNvPr id="293" name="Google Shape;293;p14"/>
          <p:cNvSpPr txBox="1"/>
          <p:nvPr/>
        </p:nvSpPr>
        <p:spPr>
          <a:xfrm rot="19290636">
            <a:off x="1979941" y="4444487"/>
            <a:ext cx="2488543" cy="738631"/>
          </a:xfrm>
          <a:prstGeom prst="rect">
            <a:avLst/>
          </a:prstGeom>
          <a:noFill/>
          <a:ln>
            <a:noFill/>
          </a:ln>
        </p:spPr>
        <p:txBody>
          <a:bodyPr spcFirstLastPara="1" wrap="square" lIns="91428" tIns="45704" rIns="91428" bIns="45704" anchor="t" anchorCtr="0">
            <a:spAutoFit/>
          </a:bodyPr>
          <a:lstStyle/>
          <a:p>
            <a:pPr algn="ctr"/>
            <a:r>
              <a:rPr lang="en-US" sz="1400" b="1" dirty="0" smtClean="0">
                <a:solidFill>
                  <a:srgbClr val="FF0000"/>
                </a:solidFill>
                <a:latin typeface="Calibri"/>
                <a:ea typeface="Calibri"/>
                <a:cs typeface="Calibri"/>
                <a:sym typeface="Calibri"/>
              </a:rPr>
              <a:t>11) </a:t>
            </a:r>
            <a:r>
              <a:rPr lang="en-US" sz="1400" b="1" dirty="0">
                <a:solidFill>
                  <a:srgbClr val="FF0000"/>
                </a:solidFill>
                <a:latin typeface="Calibri"/>
                <a:ea typeface="Calibri"/>
                <a:cs typeface="Calibri"/>
                <a:sym typeface="Calibri"/>
              </a:rPr>
              <a:t>Receive filtered values of pair of pixels and compute </a:t>
            </a:r>
            <a:r>
              <a:rPr lang="en-US" sz="1400" b="1" dirty="0" err="1">
                <a:solidFill>
                  <a:srgbClr val="FF0000"/>
                </a:solidFill>
                <a:latin typeface="Calibri"/>
                <a:ea typeface="Calibri"/>
                <a:cs typeface="Calibri"/>
                <a:sym typeface="Calibri"/>
              </a:rPr>
              <a:t>Thresholded</a:t>
            </a:r>
            <a:r>
              <a:rPr lang="en-US" sz="1400" b="1" dirty="0">
                <a:solidFill>
                  <a:srgbClr val="FF0000"/>
                </a:solidFill>
                <a:latin typeface="Calibri"/>
                <a:ea typeface="Calibri"/>
                <a:cs typeface="Calibri"/>
                <a:sym typeface="Calibri"/>
              </a:rPr>
              <a:t> value</a:t>
            </a:r>
            <a:endParaRPr sz="1400" b="1" dirty="0">
              <a:solidFill>
                <a:srgbClr val="FF0000"/>
              </a:solidFill>
              <a:latin typeface="Calibri"/>
              <a:ea typeface="Calibri"/>
              <a:cs typeface="Calibri"/>
              <a:sym typeface="Calibri"/>
            </a:endParaRPr>
          </a:p>
        </p:txBody>
      </p:sp>
      <p:sp>
        <p:nvSpPr>
          <p:cNvPr id="294" name="Google Shape;294;p14"/>
          <p:cNvSpPr txBox="1"/>
          <p:nvPr/>
        </p:nvSpPr>
        <p:spPr>
          <a:xfrm>
            <a:off x="6766500" y="1909314"/>
            <a:ext cx="2092702" cy="1015630"/>
          </a:xfrm>
          <a:prstGeom prst="rect">
            <a:avLst/>
          </a:prstGeom>
          <a:noFill/>
          <a:ln>
            <a:noFill/>
          </a:ln>
        </p:spPr>
        <p:txBody>
          <a:bodyPr spcFirstLastPara="1" wrap="square" lIns="91428" tIns="45704" rIns="91428" bIns="45704" anchor="t" anchorCtr="0">
            <a:spAutoFit/>
          </a:bodyPr>
          <a:lstStyle/>
          <a:p>
            <a:pPr algn="ctr"/>
            <a:r>
              <a:rPr lang="en-US" sz="1500" b="1" dirty="0" smtClean="0">
                <a:solidFill>
                  <a:srgbClr val="FF0000"/>
                </a:solidFill>
                <a:latin typeface="Calibri"/>
                <a:ea typeface="Calibri"/>
                <a:cs typeface="Calibri"/>
                <a:sym typeface="Calibri"/>
              </a:rPr>
              <a:t>13) Store </a:t>
            </a:r>
            <a:r>
              <a:rPr lang="en-US" sz="1500" b="1" dirty="0" err="1" smtClean="0">
                <a:solidFill>
                  <a:srgbClr val="FF0000"/>
                </a:solidFill>
                <a:latin typeface="Calibri"/>
                <a:ea typeface="Calibri"/>
                <a:cs typeface="Calibri"/>
                <a:sym typeface="Calibri"/>
              </a:rPr>
              <a:t>thresholded</a:t>
            </a:r>
            <a:r>
              <a:rPr lang="en-US" sz="1500" b="1" dirty="0" smtClean="0">
                <a:solidFill>
                  <a:srgbClr val="FF0000"/>
                </a:solidFill>
                <a:latin typeface="Calibri"/>
                <a:ea typeface="Calibri"/>
                <a:cs typeface="Calibri"/>
                <a:sym typeface="Calibri"/>
              </a:rPr>
              <a:t> values of pixels along with their coordinates into buffer</a:t>
            </a:r>
            <a:endParaRPr sz="1500" b="1" dirty="0">
              <a:solidFill>
                <a:srgbClr val="FF0000"/>
              </a:solidFill>
              <a:latin typeface="Calibri"/>
              <a:ea typeface="Calibri"/>
              <a:cs typeface="Calibri"/>
              <a:sym typeface="Calibri"/>
            </a:endParaRPr>
          </a:p>
        </p:txBody>
      </p:sp>
      <p:sp>
        <p:nvSpPr>
          <p:cNvPr id="295" name="Google Shape;295;p14"/>
          <p:cNvSpPr/>
          <p:nvPr/>
        </p:nvSpPr>
        <p:spPr>
          <a:xfrm>
            <a:off x="3979934" y="44624"/>
            <a:ext cx="1872208" cy="1265777"/>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Remove Padding</a:t>
            </a:r>
            <a:endParaRPr>
              <a:solidFill>
                <a:schemeClr val="lt1"/>
              </a:solidFill>
              <a:latin typeface="Calibri"/>
              <a:ea typeface="Calibri"/>
              <a:cs typeface="Calibri"/>
              <a:sym typeface="Calibri"/>
            </a:endParaRPr>
          </a:p>
        </p:txBody>
      </p:sp>
      <p:cxnSp>
        <p:nvCxnSpPr>
          <p:cNvPr id="296" name="Google Shape;296;p14"/>
          <p:cNvCxnSpPr/>
          <p:nvPr/>
        </p:nvCxnSpPr>
        <p:spPr>
          <a:xfrm flipV="1">
            <a:off x="4854471" y="1289818"/>
            <a:ext cx="0" cy="1379028"/>
          </a:xfrm>
          <a:prstGeom prst="straightConnector1">
            <a:avLst/>
          </a:prstGeom>
          <a:noFill/>
          <a:ln w="28575" cap="flat" cmpd="sng">
            <a:solidFill>
              <a:schemeClr val="dk1"/>
            </a:solidFill>
            <a:prstDash val="solid"/>
            <a:round/>
            <a:headEnd type="none" w="sm" len="sm"/>
            <a:tailEnd type="stealth" w="med" len="med"/>
          </a:ln>
        </p:spPr>
      </p:cxnSp>
      <p:cxnSp>
        <p:nvCxnSpPr>
          <p:cNvPr id="297" name="Google Shape;297;p14"/>
          <p:cNvCxnSpPr/>
          <p:nvPr/>
        </p:nvCxnSpPr>
        <p:spPr>
          <a:xfrm flipH="1">
            <a:off x="2175546" y="930582"/>
            <a:ext cx="1804388" cy="0"/>
          </a:xfrm>
          <a:prstGeom prst="straightConnector1">
            <a:avLst/>
          </a:prstGeom>
          <a:noFill/>
          <a:ln w="28575" cap="flat" cmpd="sng">
            <a:solidFill>
              <a:schemeClr val="dk1"/>
            </a:solidFill>
            <a:prstDash val="solid"/>
            <a:round/>
            <a:headEnd type="none" w="sm" len="sm"/>
            <a:tailEnd type="stealth" w="med" len="med"/>
          </a:ln>
        </p:spPr>
      </p:cxnSp>
      <p:sp>
        <p:nvSpPr>
          <p:cNvPr id="298" name="Google Shape;298;p14"/>
          <p:cNvSpPr txBox="1"/>
          <p:nvPr/>
        </p:nvSpPr>
        <p:spPr>
          <a:xfrm>
            <a:off x="2011716" y="595904"/>
            <a:ext cx="2072611" cy="320603"/>
          </a:xfrm>
          <a:prstGeom prst="rect">
            <a:avLst/>
          </a:prstGeom>
          <a:noFill/>
          <a:ln>
            <a:noFill/>
          </a:ln>
        </p:spPr>
        <p:txBody>
          <a:bodyPr spcFirstLastPara="1" wrap="square" lIns="91428" tIns="45704" rIns="91428" bIns="45704" anchor="t" anchorCtr="0">
            <a:spAutoFit/>
          </a:bodyPr>
          <a:lstStyle/>
          <a:p>
            <a:pPr algn="ctr"/>
            <a:r>
              <a:rPr lang="en-US" sz="1500" b="1" dirty="0">
                <a:solidFill>
                  <a:srgbClr val="FF0000"/>
                </a:solidFill>
                <a:latin typeface="Calibri"/>
                <a:ea typeface="Calibri"/>
                <a:cs typeface="Calibri"/>
                <a:sym typeface="Calibri"/>
              </a:rPr>
              <a:t>6) Removing padding</a:t>
            </a:r>
            <a:endParaRPr sz="1500" b="1" dirty="0">
              <a:solidFill>
                <a:srgbClr val="FF0000"/>
              </a:solidFill>
              <a:latin typeface="Calibri"/>
              <a:ea typeface="Calibri"/>
              <a:cs typeface="Calibri"/>
              <a:sym typeface="Calibri"/>
            </a:endParaRPr>
          </a:p>
        </p:txBody>
      </p:sp>
      <p:sp>
        <p:nvSpPr>
          <p:cNvPr id="299" name="Google Shape;299;p14"/>
          <p:cNvSpPr txBox="1"/>
          <p:nvPr/>
        </p:nvSpPr>
        <p:spPr>
          <a:xfrm>
            <a:off x="4876796" y="1850106"/>
            <a:ext cx="1038418" cy="550019"/>
          </a:xfrm>
          <a:prstGeom prst="rect">
            <a:avLst/>
          </a:prstGeom>
          <a:noFill/>
          <a:ln>
            <a:noFill/>
          </a:ln>
        </p:spPr>
        <p:txBody>
          <a:bodyPr spcFirstLastPara="1" wrap="square" lIns="91428" tIns="45704" rIns="91428" bIns="45704" anchor="t" anchorCtr="0">
            <a:spAutoFit/>
          </a:bodyPr>
          <a:lstStyle/>
          <a:p>
            <a:pPr algn="ctr"/>
            <a:r>
              <a:rPr lang="en-US" sz="1500" b="1" dirty="0">
                <a:solidFill>
                  <a:srgbClr val="FF0000"/>
                </a:solidFill>
                <a:latin typeface="Calibri"/>
                <a:ea typeface="Calibri"/>
                <a:cs typeface="Calibri"/>
                <a:sym typeface="Calibri"/>
              </a:rPr>
              <a:t>5) Remove padding</a:t>
            </a:r>
            <a:endParaRPr sz="1500" b="1" dirty="0">
              <a:solidFill>
                <a:srgbClr val="FF0000"/>
              </a:solidFill>
              <a:latin typeface="Calibri"/>
              <a:ea typeface="Calibri"/>
              <a:cs typeface="Calibri"/>
              <a:sym typeface="Calibri"/>
            </a:endParaRPr>
          </a:p>
        </p:txBody>
      </p:sp>
      <p:cxnSp>
        <p:nvCxnSpPr>
          <p:cNvPr id="300" name="Google Shape;300;p14"/>
          <p:cNvCxnSpPr>
            <a:stCxn id="275" idx="0"/>
          </p:cNvCxnSpPr>
          <p:nvPr/>
        </p:nvCxnSpPr>
        <p:spPr>
          <a:xfrm rot="10800000">
            <a:off x="5486336" y="3890991"/>
            <a:ext cx="2482286" cy="1545709"/>
          </a:xfrm>
          <a:prstGeom prst="straightConnector1">
            <a:avLst/>
          </a:prstGeom>
          <a:noFill/>
          <a:ln w="28575" cap="flat" cmpd="sng">
            <a:solidFill>
              <a:schemeClr val="dk1"/>
            </a:solidFill>
            <a:prstDash val="solid"/>
            <a:round/>
            <a:headEnd type="none" w="sm" len="sm"/>
            <a:tailEnd type="stealth" w="med" len="med"/>
          </a:ln>
        </p:spPr>
      </p:cxnSp>
      <p:sp>
        <p:nvSpPr>
          <p:cNvPr id="301" name="Google Shape;301;p14"/>
          <p:cNvSpPr txBox="1"/>
          <p:nvPr/>
        </p:nvSpPr>
        <p:spPr>
          <a:xfrm>
            <a:off x="4782313" y="5033055"/>
            <a:ext cx="1517879" cy="1246463"/>
          </a:xfrm>
          <a:prstGeom prst="rect">
            <a:avLst/>
          </a:prstGeom>
          <a:noFill/>
          <a:ln>
            <a:noFill/>
          </a:ln>
        </p:spPr>
        <p:txBody>
          <a:bodyPr spcFirstLastPara="1" wrap="square" lIns="91428" tIns="45704" rIns="91428" bIns="45704" anchor="t" anchorCtr="0">
            <a:spAutoFit/>
          </a:bodyPr>
          <a:lstStyle/>
          <a:p>
            <a:pPr algn="ctr"/>
            <a:r>
              <a:rPr lang="en-US" sz="1500" b="1" dirty="0" smtClean="0">
                <a:solidFill>
                  <a:srgbClr val="FF0000"/>
                </a:solidFill>
                <a:latin typeface="Calibri"/>
                <a:ea typeface="Calibri"/>
                <a:cs typeface="Calibri"/>
                <a:sym typeface="Calibri"/>
              </a:rPr>
              <a:t>12) </a:t>
            </a:r>
            <a:r>
              <a:rPr lang="en-US" sz="1500" b="1" dirty="0">
                <a:solidFill>
                  <a:srgbClr val="FF0000"/>
                </a:solidFill>
                <a:latin typeface="Calibri"/>
                <a:ea typeface="Calibri"/>
                <a:cs typeface="Calibri"/>
                <a:sym typeface="Calibri"/>
              </a:rPr>
              <a:t>Send </a:t>
            </a:r>
            <a:r>
              <a:rPr lang="en-US" sz="1500" b="1" dirty="0" err="1">
                <a:solidFill>
                  <a:srgbClr val="FF0000"/>
                </a:solidFill>
                <a:latin typeface="Calibri"/>
                <a:ea typeface="Calibri"/>
                <a:cs typeface="Calibri"/>
                <a:sym typeface="Calibri"/>
              </a:rPr>
              <a:t>thresholded</a:t>
            </a:r>
            <a:r>
              <a:rPr lang="en-US" sz="1500" b="1" dirty="0">
                <a:solidFill>
                  <a:srgbClr val="FF0000"/>
                </a:solidFill>
                <a:latin typeface="Calibri"/>
                <a:ea typeface="Calibri"/>
                <a:cs typeface="Calibri"/>
                <a:sym typeface="Calibri"/>
              </a:rPr>
              <a:t> value of pair of pixels </a:t>
            </a:r>
            <a:r>
              <a:rPr lang="en-US" sz="1500" b="1" dirty="0" smtClean="0">
                <a:solidFill>
                  <a:srgbClr val="FF0000"/>
                </a:solidFill>
                <a:latin typeface="Calibri"/>
                <a:ea typeface="Calibri"/>
                <a:cs typeface="Calibri"/>
                <a:sym typeface="Calibri"/>
              </a:rPr>
              <a:t>to store into buffer</a:t>
            </a:r>
            <a:endParaRPr sz="1500" b="1" dirty="0">
              <a:solidFill>
                <a:srgbClr val="FF0000"/>
              </a:solidFill>
              <a:latin typeface="Calibri"/>
              <a:ea typeface="Calibri"/>
              <a:cs typeface="Calibri"/>
              <a:sym typeface="Calibri"/>
            </a:endParaRPr>
          </a:p>
        </p:txBody>
      </p:sp>
      <p:sp>
        <p:nvSpPr>
          <p:cNvPr id="302" name="Google Shape;302;p14"/>
          <p:cNvSpPr txBox="1"/>
          <p:nvPr/>
        </p:nvSpPr>
        <p:spPr>
          <a:xfrm>
            <a:off x="2098192" y="5687293"/>
            <a:ext cx="2734672" cy="550019"/>
          </a:xfrm>
          <a:prstGeom prst="rect">
            <a:avLst/>
          </a:prstGeom>
          <a:noFill/>
          <a:ln>
            <a:noFill/>
          </a:ln>
        </p:spPr>
        <p:txBody>
          <a:bodyPr spcFirstLastPara="1" wrap="square" lIns="91428" tIns="45704" rIns="91428" bIns="45704" anchor="t" anchorCtr="0">
            <a:spAutoFit/>
          </a:bodyPr>
          <a:lstStyle/>
          <a:p>
            <a:pPr algn="ctr"/>
            <a:r>
              <a:rPr lang="en-US" sz="1500" b="1" dirty="0">
                <a:solidFill>
                  <a:srgbClr val="FF0000"/>
                </a:solidFill>
                <a:latin typeface="Calibri"/>
                <a:ea typeface="Calibri"/>
                <a:cs typeface="Calibri"/>
                <a:sym typeface="Calibri"/>
              </a:rPr>
              <a:t>4) Call 'Remove Padding' block to remove padding if any</a:t>
            </a:r>
            <a:endParaRPr dirty="0"/>
          </a:p>
        </p:txBody>
      </p:sp>
      <p:sp>
        <p:nvSpPr>
          <p:cNvPr id="303" name="Google Shape;303;p14"/>
          <p:cNvSpPr txBox="1"/>
          <p:nvPr/>
        </p:nvSpPr>
        <p:spPr>
          <a:xfrm>
            <a:off x="2175546" y="6216991"/>
            <a:ext cx="2734672" cy="550019"/>
          </a:xfrm>
          <a:prstGeom prst="rect">
            <a:avLst/>
          </a:prstGeom>
          <a:noFill/>
          <a:ln>
            <a:noFill/>
          </a:ln>
        </p:spPr>
        <p:txBody>
          <a:bodyPr spcFirstLastPara="1" wrap="square" lIns="91428" tIns="45704" rIns="91428" bIns="45704" anchor="t" anchorCtr="0">
            <a:spAutoFit/>
          </a:bodyPr>
          <a:lstStyle/>
          <a:p>
            <a:pPr algn="ctr"/>
            <a:r>
              <a:rPr lang="en-US" sz="1500" b="1" dirty="0">
                <a:solidFill>
                  <a:srgbClr val="FF0000"/>
                </a:solidFill>
                <a:latin typeface="Calibri"/>
                <a:ea typeface="Calibri"/>
                <a:cs typeface="Calibri"/>
                <a:sym typeface="Calibri"/>
              </a:rPr>
              <a:t>8</a:t>
            </a:r>
            <a:r>
              <a:rPr lang="en-US" sz="1500" b="1" dirty="0" smtClean="0">
                <a:solidFill>
                  <a:srgbClr val="FF0000"/>
                </a:solidFill>
                <a:latin typeface="Calibri"/>
                <a:ea typeface="Calibri"/>
                <a:cs typeface="Calibri"/>
                <a:sym typeface="Calibri"/>
              </a:rPr>
              <a:t>) </a:t>
            </a:r>
            <a:r>
              <a:rPr lang="en-US" sz="1500" b="1" dirty="0">
                <a:solidFill>
                  <a:srgbClr val="FF0000"/>
                </a:solidFill>
                <a:latin typeface="Calibri"/>
                <a:ea typeface="Calibri"/>
                <a:cs typeface="Calibri"/>
                <a:sym typeface="Calibri"/>
              </a:rPr>
              <a:t>Send scanned pair of pixels to compute filtered values</a:t>
            </a:r>
            <a:endParaRPr dirty="0"/>
          </a:p>
        </p:txBody>
      </p:sp>
      <p:sp>
        <p:nvSpPr>
          <p:cNvPr id="35" name="Google Shape;229;p12"/>
          <p:cNvSpPr/>
          <p:nvPr/>
        </p:nvSpPr>
        <p:spPr>
          <a:xfrm>
            <a:off x="421072" y="307206"/>
            <a:ext cx="1774664" cy="646298"/>
          </a:xfrm>
          <a:prstGeom prst="rect">
            <a:avLst/>
          </a:prstGeom>
          <a:noFill/>
          <a:ln>
            <a:noFill/>
          </a:ln>
        </p:spPr>
        <p:txBody>
          <a:bodyPr spcFirstLastPara="1" wrap="square" lIns="91428" tIns="45704" rIns="91428" bIns="45704" anchor="t" anchorCtr="0">
            <a:spAutoFit/>
          </a:bodyPr>
          <a:lstStyle/>
          <a:p>
            <a:pPr algn="ctr"/>
            <a:r>
              <a:rPr lang="en-US" b="1" dirty="0">
                <a:solidFill>
                  <a:schemeClr val="lt1"/>
                </a:solidFill>
                <a:ea typeface="Calibri"/>
                <a:cs typeface="Calibri"/>
                <a:sym typeface="Calibri"/>
              </a:rPr>
              <a:t>Generated Buffer</a:t>
            </a:r>
            <a:endParaRPr lang="en-US" dirty="0">
              <a:solidFill>
                <a:schemeClr val="lt1"/>
              </a:solidFill>
              <a:ea typeface="Calibri"/>
              <a:cs typeface="Calibri"/>
              <a:sym typeface="Calibri"/>
            </a:endParaRPr>
          </a:p>
        </p:txBody>
      </p:sp>
      <p:sp>
        <p:nvSpPr>
          <p:cNvPr id="36" name="Google Shape;276;p14"/>
          <p:cNvSpPr/>
          <p:nvPr/>
        </p:nvSpPr>
        <p:spPr>
          <a:xfrm>
            <a:off x="6979042" y="58481"/>
            <a:ext cx="1872208" cy="124455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37" name="Google Shape;277;p14"/>
          <p:cNvCxnSpPr/>
          <p:nvPr/>
        </p:nvCxnSpPr>
        <p:spPr>
          <a:xfrm flipV="1">
            <a:off x="7267074" y="58481"/>
            <a:ext cx="0" cy="1244550"/>
          </a:xfrm>
          <a:prstGeom prst="straightConnector1">
            <a:avLst/>
          </a:prstGeom>
          <a:noFill/>
          <a:ln w="28575" cap="flat" cmpd="sng">
            <a:solidFill>
              <a:schemeClr val="dk1"/>
            </a:solidFill>
            <a:prstDash val="solid"/>
            <a:round/>
            <a:headEnd type="none" w="sm" len="sm"/>
            <a:tailEnd type="none" w="sm" len="sm"/>
          </a:ln>
        </p:spPr>
      </p:cxnSp>
      <p:cxnSp>
        <p:nvCxnSpPr>
          <p:cNvPr id="38" name="Google Shape;278;p14"/>
          <p:cNvCxnSpPr/>
          <p:nvPr/>
        </p:nvCxnSpPr>
        <p:spPr>
          <a:xfrm rot="10800000" flipH="1">
            <a:off x="6979042" y="4462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39" name="Google Shape;279;p14"/>
          <p:cNvCxnSpPr/>
          <p:nvPr/>
        </p:nvCxnSpPr>
        <p:spPr>
          <a:xfrm rot="10800000" flipH="1">
            <a:off x="6979042" y="1293139"/>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40" name="Google Shape;280;p14"/>
          <p:cNvCxnSpPr/>
          <p:nvPr/>
        </p:nvCxnSpPr>
        <p:spPr>
          <a:xfrm flipV="1">
            <a:off x="6981738" y="44624"/>
            <a:ext cx="0" cy="1265028"/>
          </a:xfrm>
          <a:prstGeom prst="straightConnector1">
            <a:avLst/>
          </a:prstGeom>
          <a:noFill/>
          <a:ln w="28575" cap="flat" cmpd="sng">
            <a:solidFill>
              <a:schemeClr val="dk1"/>
            </a:solidFill>
            <a:prstDash val="solid"/>
            <a:round/>
            <a:headEnd type="none" w="sm" len="sm"/>
            <a:tailEnd type="none" w="sm" len="sm"/>
          </a:ln>
        </p:spPr>
      </p:cxnSp>
      <p:sp>
        <p:nvSpPr>
          <p:cNvPr id="51" name="Google Shape;229;p12"/>
          <p:cNvSpPr/>
          <p:nvPr/>
        </p:nvSpPr>
        <p:spPr>
          <a:xfrm>
            <a:off x="7048558" y="330432"/>
            <a:ext cx="1956940" cy="646298"/>
          </a:xfrm>
          <a:prstGeom prst="rect">
            <a:avLst/>
          </a:prstGeom>
          <a:noFill/>
          <a:ln>
            <a:noFill/>
          </a:ln>
        </p:spPr>
        <p:txBody>
          <a:bodyPr spcFirstLastPara="1" wrap="square" lIns="91428" tIns="45704" rIns="91428" bIns="45704" anchor="t" anchorCtr="0">
            <a:spAutoFit/>
          </a:bodyPr>
          <a:lstStyle/>
          <a:p>
            <a:pPr algn="ctr"/>
            <a:r>
              <a:rPr lang="en-US" b="1" dirty="0" err="1" smtClean="0">
                <a:solidFill>
                  <a:schemeClr val="lt1"/>
                </a:solidFill>
                <a:ea typeface="Calibri"/>
                <a:cs typeface="Calibri"/>
                <a:sym typeface="Calibri"/>
              </a:rPr>
              <a:t>Thresholded</a:t>
            </a:r>
            <a:r>
              <a:rPr lang="en-US" b="1" dirty="0" smtClean="0">
                <a:solidFill>
                  <a:schemeClr val="lt1"/>
                </a:solidFill>
                <a:ea typeface="Calibri"/>
                <a:cs typeface="Calibri"/>
                <a:sym typeface="Calibri"/>
              </a:rPr>
              <a:t> Buffer</a:t>
            </a:r>
            <a:endParaRPr lang="en-US" dirty="0">
              <a:solidFill>
                <a:schemeClr val="lt1"/>
              </a:solidFill>
              <a:ea typeface="Calibri"/>
              <a:cs typeface="Calibri"/>
              <a:sym typeface="Calibri"/>
            </a:endParaRPr>
          </a:p>
        </p:txBody>
      </p:sp>
      <p:sp>
        <p:nvSpPr>
          <p:cNvPr id="61" name="Google Shape;276;p14"/>
          <p:cNvSpPr/>
          <p:nvPr/>
        </p:nvSpPr>
        <p:spPr>
          <a:xfrm>
            <a:off x="308976" y="3496063"/>
            <a:ext cx="1656184" cy="1037139"/>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62" name="Google Shape;277;p14"/>
          <p:cNvCxnSpPr/>
          <p:nvPr/>
        </p:nvCxnSpPr>
        <p:spPr>
          <a:xfrm flipV="1">
            <a:off x="597008" y="3501008"/>
            <a:ext cx="0" cy="1022302"/>
          </a:xfrm>
          <a:prstGeom prst="straightConnector1">
            <a:avLst/>
          </a:prstGeom>
          <a:noFill/>
          <a:ln w="28575" cap="flat" cmpd="sng">
            <a:solidFill>
              <a:schemeClr val="dk1"/>
            </a:solidFill>
            <a:prstDash val="solid"/>
            <a:round/>
            <a:headEnd type="none" w="sm" len="sm"/>
            <a:tailEnd type="none" w="sm" len="sm"/>
          </a:ln>
        </p:spPr>
      </p:cxnSp>
      <p:cxnSp>
        <p:nvCxnSpPr>
          <p:cNvPr id="63" name="Google Shape;278;p14"/>
          <p:cNvCxnSpPr/>
          <p:nvPr/>
        </p:nvCxnSpPr>
        <p:spPr>
          <a:xfrm flipV="1">
            <a:off x="311672" y="3496063"/>
            <a:ext cx="1656184" cy="4945"/>
          </a:xfrm>
          <a:prstGeom prst="straightConnector1">
            <a:avLst/>
          </a:prstGeom>
          <a:noFill/>
          <a:ln w="28575" cap="flat" cmpd="sng">
            <a:solidFill>
              <a:schemeClr val="dk1"/>
            </a:solidFill>
            <a:prstDash val="solid"/>
            <a:round/>
            <a:headEnd type="none" w="sm" len="sm"/>
            <a:tailEnd type="none" w="sm" len="sm"/>
          </a:ln>
        </p:spPr>
      </p:cxnSp>
      <p:cxnSp>
        <p:nvCxnSpPr>
          <p:cNvPr id="64" name="Google Shape;279;p14"/>
          <p:cNvCxnSpPr/>
          <p:nvPr/>
        </p:nvCxnSpPr>
        <p:spPr>
          <a:xfrm flipV="1">
            <a:off x="296252" y="4513417"/>
            <a:ext cx="1668908" cy="16514"/>
          </a:xfrm>
          <a:prstGeom prst="straightConnector1">
            <a:avLst/>
          </a:prstGeom>
          <a:noFill/>
          <a:ln w="28575" cap="flat" cmpd="sng">
            <a:solidFill>
              <a:schemeClr val="dk1"/>
            </a:solidFill>
            <a:prstDash val="solid"/>
            <a:round/>
            <a:headEnd type="none" w="sm" len="sm"/>
            <a:tailEnd type="none" w="sm" len="sm"/>
          </a:ln>
        </p:spPr>
      </p:cxnSp>
      <p:cxnSp>
        <p:nvCxnSpPr>
          <p:cNvPr id="65" name="Google Shape;280;p14"/>
          <p:cNvCxnSpPr/>
          <p:nvPr/>
        </p:nvCxnSpPr>
        <p:spPr>
          <a:xfrm flipV="1">
            <a:off x="311672" y="3501008"/>
            <a:ext cx="0" cy="1028924"/>
          </a:xfrm>
          <a:prstGeom prst="straightConnector1">
            <a:avLst/>
          </a:prstGeom>
          <a:noFill/>
          <a:ln w="28575" cap="flat" cmpd="sng">
            <a:solidFill>
              <a:schemeClr val="dk1"/>
            </a:solidFill>
            <a:prstDash val="solid"/>
            <a:round/>
            <a:headEnd type="none" w="sm" len="sm"/>
            <a:tailEnd type="none" w="sm" len="sm"/>
          </a:ln>
        </p:spPr>
      </p:cxnSp>
      <p:sp>
        <p:nvSpPr>
          <p:cNvPr id="66" name="Google Shape;229;p12"/>
          <p:cNvSpPr/>
          <p:nvPr/>
        </p:nvSpPr>
        <p:spPr>
          <a:xfrm>
            <a:off x="296252" y="3779780"/>
            <a:ext cx="1956940" cy="369300"/>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ea typeface="Calibri"/>
                <a:cs typeface="Calibri"/>
                <a:sym typeface="Calibri"/>
              </a:rPr>
              <a:t>Output.csv</a:t>
            </a:r>
            <a:endParaRPr lang="en-US" dirty="0">
              <a:solidFill>
                <a:schemeClr val="lt1"/>
              </a:solidFill>
              <a:ea typeface="Calibri"/>
              <a:cs typeface="Calibri"/>
              <a:sym typeface="Calibri"/>
            </a:endParaRPr>
          </a:p>
        </p:txBody>
      </p:sp>
      <p:cxnSp>
        <p:nvCxnSpPr>
          <p:cNvPr id="73" name="Google Shape;282;p14"/>
          <p:cNvCxnSpPr/>
          <p:nvPr/>
        </p:nvCxnSpPr>
        <p:spPr>
          <a:xfrm flipV="1">
            <a:off x="1331640" y="4511634"/>
            <a:ext cx="3070" cy="1144653"/>
          </a:xfrm>
          <a:prstGeom prst="straightConnector1">
            <a:avLst/>
          </a:prstGeom>
          <a:noFill/>
          <a:ln w="28575" cap="flat" cmpd="sng">
            <a:solidFill>
              <a:schemeClr val="dk1"/>
            </a:solidFill>
            <a:prstDash val="solid"/>
            <a:round/>
            <a:headEnd type="none" w="sm" len="sm"/>
            <a:tailEnd type="stealth" w="med" len="med"/>
          </a:ln>
        </p:spPr>
      </p:cxnSp>
      <p:sp>
        <p:nvSpPr>
          <p:cNvPr id="78" name="Google Shape;299;p14"/>
          <p:cNvSpPr txBox="1"/>
          <p:nvPr/>
        </p:nvSpPr>
        <p:spPr>
          <a:xfrm>
            <a:off x="-42524" y="4706593"/>
            <a:ext cx="1377234" cy="738631"/>
          </a:xfrm>
          <a:prstGeom prst="rect">
            <a:avLst/>
          </a:prstGeom>
          <a:noFill/>
          <a:ln>
            <a:noFill/>
          </a:ln>
        </p:spPr>
        <p:txBody>
          <a:bodyPr spcFirstLastPara="1" wrap="square" lIns="91428" tIns="45704" rIns="91428" bIns="45704" anchor="t" anchorCtr="0">
            <a:spAutoFit/>
          </a:bodyPr>
          <a:lstStyle/>
          <a:p>
            <a:pPr algn="ctr"/>
            <a:r>
              <a:rPr lang="en-US" sz="1400" b="1" dirty="0" smtClean="0">
                <a:solidFill>
                  <a:srgbClr val="FF0000"/>
                </a:solidFill>
                <a:latin typeface="Calibri"/>
                <a:ea typeface="Calibri"/>
                <a:cs typeface="Calibri"/>
                <a:sym typeface="Calibri"/>
              </a:rPr>
              <a:t>7) Stores </a:t>
            </a:r>
            <a:r>
              <a:rPr lang="en-US" sz="1400" b="1" dirty="0" err="1" smtClean="0">
                <a:solidFill>
                  <a:srgbClr val="FF0000"/>
                </a:solidFill>
                <a:latin typeface="Calibri"/>
                <a:ea typeface="Calibri"/>
                <a:cs typeface="Calibri"/>
                <a:sym typeface="Calibri"/>
              </a:rPr>
              <a:t>thresholded</a:t>
            </a:r>
            <a:r>
              <a:rPr lang="en-US" sz="1400" b="1" dirty="0" smtClean="0">
                <a:solidFill>
                  <a:srgbClr val="FF0000"/>
                </a:solidFill>
                <a:latin typeface="Calibri"/>
                <a:ea typeface="Calibri"/>
                <a:cs typeface="Calibri"/>
                <a:sym typeface="Calibri"/>
              </a:rPr>
              <a:t> pixels in .csv file</a:t>
            </a:r>
            <a:endParaRPr sz="140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468952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3"/>
          <p:cNvSpPr txBox="1"/>
          <p:nvPr/>
        </p:nvSpPr>
        <p:spPr>
          <a:xfrm>
            <a:off x="304860" y="2116952"/>
            <a:ext cx="8534281" cy="1773572"/>
          </a:xfrm>
          <a:prstGeom prst="rect">
            <a:avLst/>
          </a:prstGeom>
          <a:noFill/>
          <a:ln>
            <a:noFill/>
          </a:ln>
        </p:spPr>
        <p:txBody>
          <a:bodyPr spcFirstLastPara="1" wrap="square" lIns="91428" tIns="45704" rIns="91428" bIns="45704" anchor="t" anchorCtr="0">
            <a:spAutoFit/>
          </a:bodyPr>
          <a:lstStyle/>
          <a:p>
            <a:pPr algn="ctr"/>
            <a:r>
              <a:rPr lang="en-US" sz="5500" b="1" dirty="0">
                <a:solidFill>
                  <a:srgbClr val="4C31BF"/>
                </a:solidFill>
                <a:latin typeface="Calibri"/>
                <a:ea typeface="Calibri"/>
                <a:cs typeface="Calibri"/>
                <a:sym typeface="Calibri"/>
              </a:rPr>
              <a:t>Level 1</a:t>
            </a:r>
            <a:r>
              <a:rPr lang="en-US" sz="5500" b="1" dirty="0" smtClean="0">
                <a:solidFill>
                  <a:srgbClr val="4C31BF"/>
                </a:solidFill>
                <a:latin typeface="Calibri"/>
                <a:ea typeface="Calibri"/>
                <a:cs typeface="Calibri"/>
                <a:sym typeface="Calibri"/>
              </a:rPr>
              <a:t>.3 </a:t>
            </a:r>
            <a:r>
              <a:rPr lang="en-US" sz="5500" b="1" dirty="0">
                <a:solidFill>
                  <a:srgbClr val="4C31BF"/>
                </a:solidFill>
                <a:latin typeface="Calibri"/>
                <a:ea typeface="Calibri"/>
                <a:cs typeface="Calibri"/>
                <a:sym typeface="Calibri"/>
              </a:rPr>
              <a:t>Design</a:t>
            </a:r>
            <a:endParaRPr dirty="0"/>
          </a:p>
          <a:p>
            <a:pPr algn="ctr"/>
            <a:r>
              <a:rPr lang="en-US" sz="5500" b="1" dirty="0" smtClean="0">
                <a:solidFill>
                  <a:srgbClr val="4C31BF"/>
                </a:solidFill>
                <a:latin typeface="Calibri"/>
                <a:ea typeface="Calibri"/>
                <a:cs typeface="Calibri"/>
                <a:sym typeface="Calibri"/>
              </a:rPr>
              <a:t>Pixel Labelling </a:t>
            </a:r>
            <a:r>
              <a:rPr lang="en-US" sz="5500" b="1" dirty="0">
                <a:solidFill>
                  <a:srgbClr val="4C31BF"/>
                </a:solidFill>
                <a:latin typeface="Calibri"/>
                <a:ea typeface="Calibri"/>
                <a:cs typeface="Calibri"/>
                <a:sym typeface="Calibri"/>
              </a:rPr>
              <a:t>System</a:t>
            </a:r>
            <a:endParaRPr sz="5500" b="1" dirty="0">
              <a:solidFill>
                <a:srgbClr val="4C31BF"/>
              </a:solidFill>
              <a:latin typeface="Calibri"/>
              <a:ea typeface="Calibri"/>
              <a:cs typeface="Calibri"/>
              <a:sym typeface="Calibri"/>
            </a:endParaRPr>
          </a:p>
        </p:txBody>
      </p:sp>
    </p:spTree>
    <p:extLst>
      <p:ext uri="{BB962C8B-B14F-4D97-AF65-F5344CB8AC3E}">
        <p14:creationId xmlns:p14="http://schemas.microsoft.com/office/powerpoint/2010/main" val="699640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4"/>
          <p:cNvSpPr/>
          <p:nvPr/>
        </p:nvSpPr>
        <p:spPr>
          <a:xfrm>
            <a:off x="268748" y="1844824"/>
            <a:ext cx="1872208" cy="1374436"/>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Labelling Block</a:t>
            </a:r>
            <a:endParaRPr dirty="0">
              <a:solidFill>
                <a:schemeClr val="lt1"/>
              </a:solidFill>
              <a:latin typeface="Calibri"/>
              <a:ea typeface="Calibri"/>
              <a:cs typeface="Calibri"/>
              <a:sym typeface="Calibri"/>
            </a:endParaRPr>
          </a:p>
        </p:txBody>
      </p:sp>
      <p:sp>
        <p:nvSpPr>
          <p:cNvPr id="272" name="Google Shape;272;p14"/>
          <p:cNvSpPr/>
          <p:nvPr/>
        </p:nvSpPr>
        <p:spPr>
          <a:xfrm>
            <a:off x="4055615" y="2513218"/>
            <a:ext cx="1618276" cy="1512168"/>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Labelling</a:t>
            </a:r>
            <a:endParaRPr dirty="0"/>
          </a:p>
        </p:txBody>
      </p:sp>
      <p:sp>
        <p:nvSpPr>
          <p:cNvPr id="274" name="Google Shape;274;p14"/>
          <p:cNvSpPr/>
          <p:nvPr/>
        </p:nvSpPr>
        <p:spPr>
          <a:xfrm>
            <a:off x="251520" y="5438940"/>
            <a:ext cx="1872208" cy="137443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Find Connected Labels</a:t>
            </a:r>
            <a:endParaRPr lang="en-US" dirty="0">
              <a:solidFill>
                <a:schemeClr val="lt1"/>
              </a:solidFill>
              <a:ea typeface="Calibri"/>
              <a:cs typeface="Calibri"/>
              <a:sym typeface="Calibri"/>
            </a:endParaRPr>
          </a:p>
        </p:txBody>
      </p:sp>
      <p:sp>
        <p:nvSpPr>
          <p:cNvPr id="275" name="Google Shape;275;p14"/>
          <p:cNvSpPr/>
          <p:nvPr/>
        </p:nvSpPr>
        <p:spPr>
          <a:xfrm>
            <a:off x="7189912" y="2663518"/>
            <a:ext cx="1774576" cy="137443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Update Previous Row and Label</a:t>
            </a:r>
            <a:endParaRPr dirty="0">
              <a:solidFill>
                <a:schemeClr val="lt1"/>
              </a:solidFill>
              <a:latin typeface="Calibri"/>
              <a:ea typeface="Calibri"/>
              <a:cs typeface="Calibri"/>
              <a:sym typeface="Calibri"/>
            </a:endParaRPr>
          </a:p>
        </p:txBody>
      </p:sp>
      <p:sp>
        <p:nvSpPr>
          <p:cNvPr id="276" name="Google Shape;276;p14"/>
          <p:cNvSpPr/>
          <p:nvPr/>
        </p:nvSpPr>
        <p:spPr>
          <a:xfrm>
            <a:off x="266052" y="53072"/>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277" name="Google Shape;277;p14"/>
          <p:cNvCxnSpPr/>
          <p:nvPr/>
        </p:nvCxnSpPr>
        <p:spPr>
          <a:xfrm rot="10800000">
            <a:off x="554084" y="46452"/>
            <a:ext cx="0" cy="1143680"/>
          </a:xfrm>
          <a:prstGeom prst="straightConnector1">
            <a:avLst/>
          </a:prstGeom>
          <a:noFill/>
          <a:ln w="28575" cap="flat" cmpd="sng">
            <a:solidFill>
              <a:schemeClr val="dk1"/>
            </a:solidFill>
            <a:prstDash val="solid"/>
            <a:round/>
            <a:headEnd type="none" w="sm" len="sm"/>
            <a:tailEnd type="none" w="sm" len="sm"/>
          </a:ln>
        </p:spPr>
      </p:cxnSp>
      <p:cxnSp>
        <p:nvCxnSpPr>
          <p:cNvPr id="278" name="Google Shape;278;p14"/>
          <p:cNvCxnSpPr/>
          <p:nvPr/>
        </p:nvCxnSpPr>
        <p:spPr>
          <a:xfrm rot="10800000" flipH="1">
            <a:off x="266052" y="43180"/>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79" name="Google Shape;279;p14"/>
          <p:cNvCxnSpPr/>
          <p:nvPr/>
        </p:nvCxnSpPr>
        <p:spPr>
          <a:xfrm rot="10800000" flipH="1">
            <a:off x="266052" y="1180240"/>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80" name="Google Shape;280;p14"/>
          <p:cNvCxnSpPr/>
          <p:nvPr/>
        </p:nvCxnSpPr>
        <p:spPr>
          <a:xfrm rot="10800000">
            <a:off x="268748" y="53072"/>
            <a:ext cx="0" cy="1143680"/>
          </a:xfrm>
          <a:prstGeom prst="straightConnector1">
            <a:avLst/>
          </a:prstGeom>
          <a:noFill/>
          <a:ln w="28575" cap="flat" cmpd="sng">
            <a:solidFill>
              <a:schemeClr val="dk1"/>
            </a:solidFill>
            <a:prstDash val="solid"/>
            <a:round/>
            <a:headEnd type="none" w="sm" len="sm"/>
            <a:tailEnd type="none" w="sm" len="sm"/>
          </a:ln>
        </p:spPr>
      </p:cxnSp>
      <p:cxnSp>
        <p:nvCxnSpPr>
          <p:cNvPr id="282" name="Google Shape;282;p14"/>
          <p:cNvCxnSpPr/>
          <p:nvPr/>
        </p:nvCxnSpPr>
        <p:spPr>
          <a:xfrm>
            <a:off x="1115616" y="1185186"/>
            <a:ext cx="0" cy="639184"/>
          </a:xfrm>
          <a:prstGeom prst="straightConnector1">
            <a:avLst/>
          </a:prstGeom>
          <a:noFill/>
          <a:ln w="28575" cap="flat" cmpd="sng">
            <a:solidFill>
              <a:schemeClr val="dk1"/>
            </a:solidFill>
            <a:prstDash val="solid"/>
            <a:round/>
            <a:headEnd type="none" w="sm" len="sm"/>
            <a:tailEnd type="stealth" w="med" len="med"/>
          </a:ln>
        </p:spPr>
      </p:cxnSp>
      <p:cxnSp>
        <p:nvCxnSpPr>
          <p:cNvPr id="283" name="Google Shape;283;p14"/>
          <p:cNvCxnSpPr>
            <a:endCxn id="272" idx="1"/>
          </p:cNvCxnSpPr>
          <p:nvPr/>
        </p:nvCxnSpPr>
        <p:spPr>
          <a:xfrm>
            <a:off x="2123728" y="2127365"/>
            <a:ext cx="2168878" cy="607305"/>
          </a:xfrm>
          <a:prstGeom prst="straightConnector1">
            <a:avLst/>
          </a:prstGeom>
          <a:noFill/>
          <a:ln w="28575" cap="flat" cmpd="sng">
            <a:solidFill>
              <a:schemeClr val="dk1"/>
            </a:solidFill>
            <a:prstDash val="solid"/>
            <a:round/>
            <a:headEnd type="none" w="sm" len="sm"/>
            <a:tailEnd type="stealth" w="med" len="med"/>
          </a:ln>
        </p:spPr>
      </p:cxnSp>
      <p:cxnSp>
        <p:nvCxnSpPr>
          <p:cNvPr id="284" name="Google Shape;284;p14"/>
          <p:cNvCxnSpPr/>
          <p:nvPr/>
        </p:nvCxnSpPr>
        <p:spPr>
          <a:xfrm flipH="1">
            <a:off x="1753469" y="3671187"/>
            <a:ext cx="2416813" cy="1702029"/>
          </a:xfrm>
          <a:prstGeom prst="straightConnector1">
            <a:avLst/>
          </a:prstGeom>
          <a:noFill/>
          <a:ln w="28575" cap="flat" cmpd="sng">
            <a:solidFill>
              <a:schemeClr val="dk1"/>
            </a:solidFill>
            <a:prstDash val="solid"/>
            <a:round/>
            <a:headEnd type="none" w="sm" len="sm"/>
            <a:tailEnd type="stealth" w="med" len="med"/>
          </a:ln>
        </p:spPr>
      </p:cxnSp>
      <p:cxnSp>
        <p:nvCxnSpPr>
          <p:cNvPr id="285" name="Google Shape;285;p14"/>
          <p:cNvCxnSpPr>
            <a:stCxn id="272" idx="6"/>
          </p:cNvCxnSpPr>
          <p:nvPr/>
        </p:nvCxnSpPr>
        <p:spPr>
          <a:xfrm>
            <a:off x="5673891" y="3269302"/>
            <a:ext cx="1490332" cy="0"/>
          </a:xfrm>
          <a:prstGeom prst="straightConnector1">
            <a:avLst/>
          </a:prstGeom>
          <a:noFill/>
          <a:ln w="28575" cap="flat" cmpd="sng">
            <a:solidFill>
              <a:schemeClr val="dk1"/>
            </a:solidFill>
            <a:prstDash val="solid"/>
            <a:round/>
            <a:headEnd type="none" w="sm" len="sm"/>
            <a:tailEnd type="stealth" w="med" len="med"/>
          </a:ln>
        </p:spPr>
      </p:cxnSp>
      <p:cxnSp>
        <p:nvCxnSpPr>
          <p:cNvPr id="286" name="Google Shape;286;p14"/>
          <p:cNvCxnSpPr>
            <a:endCxn id="36" idx="2"/>
          </p:cNvCxnSpPr>
          <p:nvPr/>
        </p:nvCxnSpPr>
        <p:spPr>
          <a:xfrm flipV="1">
            <a:off x="5508104" y="1303031"/>
            <a:ext cx="2479050" cy="1505977"/>
          </a:xfrm>
          <a:prstGeom prst="straightConnector1">
            <a:avLst/>
          </a:prstGeom>
          <a:noFill/>
          <a:ln w="28575" cap="flat" cmpd="sng">
            <a:solidFill>
              <a:schemeClr val="dk1"/>
            </a:solidFill>
            <a:prstDash val="solid"/>
            <a:round/>
            <a:headEnd type="none" w="sm" len="sm"/>
            <a:tailEnd type="stealth" w="med" len="med"/>
          </a:ln>
        </p:spPr>
      </p:cxnSp>
      <p:sp>
        <p:nvSpPr>
          <p:cNvPr id="287" name="Google Shape;287;p14"/>
          <p:cNvSpPr txBox="1"/>
          <p:nvPr/>
        </p:nvSpPr>
        <p:spPr>
          <a:xfrm>
            <a:off x="1132565" y="1273961"/>
            <a:ext cx="2180854" cy="461633"/>
          </a:xfrm>
          <a:prstGeom prst="rect">
            <a:avLst/>
          </a:prstGeom>
          <a:noFill/>
          <a:ln>
            <a:noFill/>
          </a:ln>
        </p:spPr>
        <p:txBody>
          <a:bodyPr spcFirstLastPara="1" wrap="square" lIns="91428" tIns="45704" rIns="91428" bIns="45704" anchor="t" anchorCtr="0">
            <a:spAutoFit/>
          </a:bodyPr>
          <a:lstStyle/>
          <a:p>
            <a:r>
              <a:rPr lang="en-US" sz="1200" b="1" dirty="0">
                <a:solidFill>
                  <a:srgbClr val="FF0000"/>
                </a:solidFill>
                <a:latin typeface="Calibri"/>
                <a:ea typeface="Calibri"/>
                <a:cs typeface="Calibri"/>
                <a:sym typeface="Calibri"/>
              </a:rPr>
              <a:t>1) Retrieve </a:t>
            </a:r>
            <a:r>
              <a:rPr lang="en-US" sz="1200" b="1" dirty="0" err="1" smtClean="0">
                <a:solidFill>
                  <a:srgbClr val="FF0000"/>
                </a:solidFill>
                <a:latin typeface="Calibri"/>
                <a:ea typeface="Calibri"/>
                <a:cs typeface="Calibri"/>
                <a:sym typeface="Calibri"/>
              </a:rPr>
              <a:t>thresholded</a:t>
            </a:r>
            <a:r>
              <a:rPr lang="en-US" sz="1200" b="1" dirty="0" smtClean="0">
                <a:solidFill>
                  <a:srgbClr val="FF0000"/>
                </a:solidFill>
                <a:latin typeface="Calibri"/>
                <a:ea typeface="Calibri"/>
                <a:cs typeface="Calibri"/>
                <a:sym typeface="Calibri"/>
              </a:rPr>
              <a:t> values of pair </a:t>
            </a:r>
            <a:r>
              <a:rPr lang="en-US" sz="1200" b="1" dirty="0">
                <a:solidFill>
                  <a:srgbClr val="FF0000"/>
                </a:solidFill>
                <a:latin typeface="Calibri"/>
                <a:ea typeface="Calibri"/>
                <a:cs typeface="Calibri"/>
                <a:sym typeface="Calibri"/>
              </a:rPr>
              <a:t>of pixels </a:t>
            </a:r>
            <a:r>
              <a:rPr lang="en-US" sz="1200" b="1" dirty="0" smtClean="0">
                <a:solidFill>
                  <a:srgbClr val="FF0000"/>
                </a:solidFill>
                <a:latin typeface="Calibri"/>
                <a:ea typeface="Calibri"/>
                <a:cs typeface="Calibri"/>
                <a:sym typeface="Calibri"/>
              </a:rPr>
              <a:t>for labelling</a:t>
            </a:r>
            <a:endParaRPr sz="1200" b="1" dirty="0">
              <a:solidFill>
                <a:srgbClr val="FF0000"/>
              </a:solidFill>
              <a:latin typeface="Calibri"/>
              <a:ea typeface="Calibri"/>
              <a:cs typeface="Calibri"/>
              <a:sym typeface="Calibri"/>
            </a:endParaRPr>
          </a:p>
        </p:txBody>
      </p:sp>
      <p:sp>
        <p:nvSpPr>
          <p:cNvPr id="290" name="Google Shape;290;p14"/>
          <p:cNvSpPr txBox="1"/>
          <p:nvPr/>
        </p:nvSpPr>
        <p:spPr>
          <a:xfrm>
            <a:off x="5508104" y="3255399"/>
            <a:ext cx="1742378" cy="461633"/>
          </a:xfrm>
          <a:prstGeom prst="rect">
            <a:avLst/>
          </a:prstGeom>
          <a:noFill/>
          <a:ln>
            <a:noFill/>
          </a:ln>
        </p:spPr>
        <p:txBody>
          <a:bodyPr spcFirstLastPara="1" wrap="square" lIns="91428" tIns="45704" rIns="91428" bIns="45704" anchor="t" anchorCtr="0">
            <a:spAutoFit/>
          </a:bodyPr>
          <a:lstStyle/>
          <a:p>
            <a:pPr algn="ctr"/>
            <a:r>
              <a:rPr lang="en-US" sz="1200" b="1" dirty="0" smtClean="0">
                <a:solidFill>
                  <a:srgbClr val="FF0000"/>
                </a:solidFill>
                <a:latin typeface="Calibri"/>
                <a:ea typeface="Calibri"/>
                <a:cs typeface="Calibri"/>
                <a:sym typeface="Calibri"/>
              </a:rPr>
              <a:t>13)</a:t>
            </a:r>
            <a:r>
              <a:rPr lang="en-US" sz="1200" b="1" dirty="0">
                <a:solidFill>
                  <a:srgbClr val="FF0000"/>
                </a:solidFill>
                <a:ea typeface="Calibri"/>
                <a:cs typeface="Calibri"/>
                <a:sym typeface="Calibri"/>
              </a:rPr>
              <a:t> Update previous row and label.</a:t>
            </a:r>
            <a:endParaRPr sz="1200" b="1" dirty="0">
              <a:solidFill>
                <a:srgbClr val="FF0000"/>
              </a:solidFill>
              <a:latin typeface="Calibri"/>
              <a:ea typeface="Calibri"/>
              <a:cs typeface="Calibri"/>
              <a:sym typeface="Calibri"/>
            </a:endParaRPr>
          </a:p>
        </p:txBody>
      </p:sp>
      <p:sp>
        <p:nvSpPr>
          <p:cNvPr id="292" name="Google Shape;292;p14"/>
          <p:cNvSpPr txBox="1"/>
          <p:nvPr/>
        </p:nvSpPr>
        <p:spPr>
          <a:xfrm>
            <a:off x="3579619" y="4005064"/>
            <a:ext cx="1280413" cy="830964"/>
          </a:xfrm>
          <a:prstGeom prst="rect">
            <a:avLst/>
          </a:prstGeom>
          <a:noFill/>
          <a:ln>
            <a:noFill/>
          </a:ln>
        </p:spPr>
        <p:txBody>
          <a:bodyPr spcFirstLastPara="1" wrap="square" lIns="91428" tIns="45704" rIns="91428" bIns="45704" anchor="t" anchorCtr="0">
            <a:spAutoFit/>
          </a:bodyPr>
          <a:lstStyle/>
          <a:p>
            <a:pPr algn="r"/>
            <a:r>
              <a:rPr lang="en-US" sz="1200" b="1" dirty="0">
                <a:solidFill>
                  <a:srgbClr val="FF0000"/>
                </a:solidFill>
                <a:latin typeface="Calibri"/>
                <a:ea typeface="Calibri"/>
                <a:cs typeface="Calibri"/>
                <a:sym typeface="Calibri"/>
              </a:rPr>
              <a:t>3) Receive </a:t>
            </a:r>
            <a:r>
              <a:rPr lang="en-US" sz="1200" b="1" dirty="0" err="1" smtClean="0">
                <a:solidFill>
                  <a:srgbClr val="FF0000"/>
                </a:solidFill>
                <a:latin typeface="Calibri"/>
                <a:ea typeface="Calibri"/>
                <a:cs typeface="Calibri"/>
                <a:sym typeface="Calibri"/>
              </a:rPr>
              <a:t>thresholded</a:t>
            </a:r>
            <a:r>
              <a:rPr lang="en-US" sz="1200" b="1" dirty="0" smtClean="0">
                <a:solidFill>
                  <a:srgbClr val="FF0000"/>
                </a:solidFill>
                <a:latin typeface="Calibri"/>
                <a:ea typeface="Calibri"/>
                <a:cs typeface="Calibri"/>
                <a:sym typeface="Calibri"/>
              </a:rPr>
              <a:t> </a:t>
            </a:r>
            <a:r>
              <a:rPr lang="en-US" sz="1200" b="1" dirty="0">
                <a:solidFill>
                  <a:srgbClr val="FF0000"/>
                </a:solidFill>
                <a:latin typeface="Calibri"/>
                <a:ea typeface="Calibri"/>
                <a:cs typeface="Calibri"/>
                <a:sym typeface="Calibri"/>
              </a:rPr>
              <a:t>pair of pixels  for </a:t>
            </a:r>
            <a:r>
              <a:rPr lang="en-US" sz="1200" b="1" dirty="0" smtClean="0">
                <a:solidFill>
                  <a:srgbClr val="FF0000"/>
                </a:solidFill>
                <a:latin typeface="Calibri"/>
                <a:ea typeface="Calibri"/>
                <a:cs typeface="Calibri"/>
                <a:sym typeface="Calibri"/>
              </a:rPr>
              <a:t>labelling</a:t>
            </a:r>
          </a:p>
        </p:txBody>
      </p:sp>
      <p:sp>
        <p:nvSpPr>
          <p:cNvPr id="293" name="Google Shape;293;p14"/>
          <p:cNvSpPr txBox="1"/>
          <p:nvPr/>
        </p:nvSpPr>
        <p:spPr>
          <a:xfrm>
            <a:off x="5004048" y="4221088"/>
            <a:ext cx="3384376" cy="1015630"/>
          </a:xfrm>
          <a:prstGeom prst="rect">
            <a:avLst/>
          </a:prstGeom>
          <a:noFill/>
          <a:ln>
            <a:noFill/>
          </a:ln>
        </p:spPr>
        <p:txBody>
          <a:bodyPr spcFirstLastPara="1" wrap="square" lIns="91428" tIns="45704" rIns="91428" bIns="45704" anchor="t" anchorCtr="0">
            <a:spAutoFit/>
          </a:bodyPr>
          <a:lstStyle/>
          <a:p>
            <a:r>
              <a:rPr lang="en-US" sz="1200" b="1" dirty="0">
                <a:solidFill>
                  <a:srgbClr val="FF0000"/>
                </a:solidFill>
                <a:latin typeface="Calibri"/>
                <a:ea typeface="Calibri"/>
                <a:cs typeface="Calibri"/>
                <a:sym typeface="Calibri"/>
              </a:rPr>
              <a:t>4</a:t>
            </a:r>
            <a:r>
              <a:rPr lang="en-US" sz="1200" b="1" dirty="0" smtClean="0">
                <a:solidFill>
                  <a:srgbClr val="FF0000"/>
                </a:solidFill>
                <a:latin typeface="Calibri"/>
                <a:ea typeface="Calibri"/>
                <a:cs typeface="Calibri"/>
                <a:sym typeface="Calibri"/>
              </a:rPr>
              <a:t>) Find Nearby labels to the given pixel</a:t>
            </a:r>
          </a:p>
          <a:p>
            <a:endParaRPr lang="en-US" sz="1200" b="1" dirty="0" smtClean="0">
              <a:solidFill>
                <a:srgbClr val="FF0000"/>
              </a:solidFill>
              <a:latin typeface="Calibri"/>
              <a:ea typeface="Calibri"/>
              <a:cs typeface="Calibri"/>
              <a:sym typeface="Calibri"/>
            </a:endParaRPr>
          </a:p>
          <a:p>
            <a:r>
              <a:rPr lang="en-US" sz="1200" b="1" dirty="0" smtClean="0">
                <a:solidFill>
                  <a:srgbClr val="00B050"/>
                </a:solidFill>
                <a:latin typeface="Calibri"/>
                <a:ea typeface="Calibri"/>
                <a:cs typeface="Calibri"/>
                <a:sym typeface="Calibri"/>
              </a:rPr>
              <a:t>8) </a:t>
            </a:r>
            <a:r>
              <a:rPr lang="en-US" sz="1200" b="1" dirty="0">
                <a:solidFill>
                  <a:srgbClr val="00B050"/>
                </a:solidFill>
                <a:latin typeface="Calibri"/>
                <a:ea typeface="Calibri"/>
                <a:cs typeface="Calibri"/>
                <a:sym typeface="Calibri"/>
              </a:rPr>
              <a:t>a</a:t>
            </a:r>
            <a:r>
              <a:rPr lang="en-US" sz="1200" b="1" dirty="0" smtClean="0">
                <a:solidFill>
                  <a:srgbClr val="00B050"/>
                </a:solidFill>
                <a:latin typeface="Calibri"/>
                <a:ea typeface="Calibri"/>
                <a:cs typeface="Calibri"/>
                <a:sym typeface="Calibri"/>
              </a:rPr>
              <a:t>) </a:t>
            </a:r>
            <a:r>
              <a:rPr lang="en-US" sz="1200" b="1" dirty="0" err="1" smtClean="0">
                <a:solidFill>
                  <a:srgbClr val="00B050"/>
                </a:solidFill>
                <a:latin typeface="Calibri"/>
                <a:ea typeface="Calibri"/>
                <a:cs typeface="Calibri"/>
                <a:sym typeface="Calibri"/>
              </a:rPr>
              <a:t>i</a:t>
            </a:r>
            <a:r>
              <a:rPr lang="en-US" sz="1200" b="1" dirty="0" smtClean="0">
                <a:solidFill>
                  <a:srgbClr val="00B050"/>
                </a:solidFill>
                <a:latin typeface="Calibri"/>
                <a:ea typeface="Calibri"/>
                <a:cs typeface="Calibri"/>
                <a:sym typeface="Calibri"/>
              </a:rPr>
              <a:t>) Find Connected components to the assigned labels if nearby labels are present for the given pixel</a:t>
            </a:r>
          </a:p>
        </p:txBody>
      </p:sp>
      <p:sp>
        <p:nvSpPr>
          <p:cNvPr id="294" name="Google Shape;294;p14"/>
          <p:cNvSpPr txBox="1"/>
          <p:nvPr/>
        </p:nvSpPr>
        <p:spPr>
          <a:xfrm rot="19693550">
            <a:off x="5535395" y="1948203"/>
            <a:ext cx="2867537" cy="646298"/>
          </a:xfrm>
          <a:prstGeom prst="rect">
            <a:avLst/>
          </a:prstGeom>
          <a:noFill/>
          <a:ln>
            <a:noFill/>
          </a:ln>
        </p:spPr>
        <p:txBody>
          <a:bodyPr spcFirstLastPara="1" wrap="square" lIns="91428" tIns="45704" rIns="91428" bIns="45704" anchor="t" anchorCtr="0">
            <a:spAutoFit/>
          </a:bodyPr>
          <a:lstStyle/>
          <a:p>
            <a:pPr algn="ctr"/>
            <a:r>
              <a:rPr lang="en-US" sz="1200" b="1" dirty="0" smtClean="0">
                <a:solidFill>
                  <a:srgbClr val="FF0000"/>
                </a:solidFill>
                <a:latin typeface="Calibri"/>
                <a:ea typeface="Calibri"/>
                <a:cs typeface="Calibri"/>
                <a:sym typeface="Calibri"/>
              </a:rPr>
              <a:t>11) Store labelled values of pixels along with their coordinates and label alterations info into buffer</a:t>
            </a:r>
            <a:endParaRPr sz="1200" b="1" dirty="0">
              <a:solidFill>
                <a:srgbClr val="FF0000"/>
              </a:solidFill>
              <a:latin typeface="Calibri"/>
              <a:ea typeface="Calibri"/>
              <a:cs typeface="Calibri"/>
              <a:sym typeface="Calibri"/>
            </a:endParaRPr>
          </a:p>
        </p:txBody>
      </p:sp>
      <p:sp>
        <p:nvSpPr>
          <p:cNvPr id="295" name="Google Shape;295;p14"/>
          <p:cNvSpPr/>
          <p:nvPr/>
        </p:nvSpPr>
        <p:spPr>
          <a:xfrm>
            <a:off x="3979934" y="74991"/>
            <a:ext cx="1872208" cy="1265777"/>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Find Nearby Labels</a:t>
            </a:r>
            <a:endParaRPr lang="en-US" dirty="0">
              <a:solidFill>
                <a:schemeClr val="lt1"/>
              </a:solidFill>
              <a:ea typeface="Calibri"/>
              <a:cs typeface="Calibri"/>
              <a:sym typeface="Calibri"/>
            </a:endParaRPr>
          </a:p>
        </p:txBody>
      </p:sp>
      <p:cxnSp>
        <p:nvCxnSpPr>
          <p:cNvPr id="296" name="Google Shape;296;p14"/>
          <p:cNvCxnSpPr/>
          <p:nvPr/>
        </p:nvCxnSpPr>
        <p:spPr>
          <a:xfrm flipV="1">
            <a:off x="4860032" y="1340768"/>
            <a:ext cx="0" cy="1162558"/>
          </a:xfrm>
          <a:prstGeom prst="straightConnector1">
            <a:avLst/>
          </a:prstGeom>
          <a:noFill/>
          <a:ln w="28575" cap="flat" cmpd="sng">
            <a:solidFill>
              <a:schemeClr val="dk1"/>
            </a:solidFill>
            <a:prstDash val="solid"/>
            <a:round/>
            <a:headEnd type="none" w="sm" len="sm"/>
            <a:tailEnd type="stealth" w="med" len="med"/>
          </a:ln>
        </p:spPr>
      </p:cxnSp>
      <p:sp>
        <p:nvSpPr>
          <p:cNvPr id="35" name="Google Shape;229;p12"/>
          <p:cNvSpPr/>
          <p:nvPr/>
        </p:nvSpPr>
        <p:spPr>
          <a:xfrm>
            <a:off x="467544" y="303987"/>
            <a:ext cx="1755448" cy="646298"/>
          </a:xfrm>
          <a:prstGeom prst="rect">
            <a:avLst/>
          </a:prstGeom>
          <a:noFill/>
          <a:ln>
            <a:noFill/>
          </a:ln>
        </p:spPr>
        <p:txBody>
          <a:bodyPr spcFirstLastPara="1" wrap="square" lIns="91428" tIns="45704" rIns="91428" bIns="45704" anchor="t" anchorCtr="0">
            <a:spAutoFit/>
          </a:bodyPr>
          <a:lstStyle/>
          <a:p>
            <a:pPr algn="ctr"/>
            <a:r>
              <a:rPr lang="en-US" b="1" dirty="0" err="1" smtClean="0">
                <a:solidFill>
                  <a:schemeClr val="lt1"/>
                </a:solidFill>
                <a:latin typeface="Calibri"/>
                <a:ea typeface="Calibri"/>
                <a:cs typeface="Calibri"/>
                <a:sym typeface="Calibri"/>
              </a:rPr>
              <a:t>Thresholded</a:t>
            </a:r>
            <a:r>
              <a:rPr lang="en-US" b="1" dirty="0" smtClean="0">
                <a:solidFill>
                  <a:schemeClr val="lt1"/>
                </a:solidFill>
                <a:latin typeface="Calibri"/>
                <a:ea typeface="Calibri"/>
                <a:cs typeface="Calibri"/>
                <a:sym typeface="Calibri"/>
              </a:rPr>
              <a:t> Buffer</a:t>
            </a:r>
            <a:endParaRPr dirty="0">
              <a:solidFill>
                <a:schemeClr val="lt1"/>
              </a:solidFill>
              <a:latin typeface="Calibri"/>
              <a:ea typeface="Calibri"/>
              <a:cs typeface="Calibri"/>
              <a:sym typeface="Calibri"/>
            </a:endParaRPr>
          </a:p>
        </p:txBody>
      </p:sp>
      <p:sp>
        <p:nvSpPr>
          <p:cNvPr id="36" name="Google Shape;276;p14"/>
          <p:cNvSpPr/>
          <p:nvPr/>
        </p:nvSpPr>
        <p:spPr>
          <a:xfrm>
            <a:off x="7051050" y="58481"/>
            <a:ext cx="1872208" cy="124455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37" name="Google Shape;277;p14"/>
          <p:cNvCxnSpPr/>
          <p:nvPr/>
        </p:nvCxnSpPr>
        <p:spPr>
          <a:xfrm flipV="1">
            <a:off x="7339082" y="58481"/>
            <a:ext cx="0" cy="1244550"/>
          </a:xfrm>
          <a:prstGeom prst="straightConnector1">
            <a:avLst/>
          </a:prstGeom>
          <a:noFill/>
          <a:ln w="28575" cap="flat" cmpd="sng">
            <a:solidFill>
              <a:schemeClr val="dk1"/>
            </a:solidFill>
            <a:prstDash val="solid"/>
            <a:round/>
            <a:headEnd type="none" w="sm" len="sm"/>
            <a:tailEnd type="none" w="sm" len="sm"/>
          </a:ln>
        </p:spPr>
      </p:cxnSp>
      <p:cxnSp>
        <p:nvCxnSpPr>
          <p:cNvPr id="38" name="Google Shape;278;p14"/>
          <p:cNvCxnSpPr/>
          <p:nvPr/>
        </p:nvCxnSpPr>
        <p:spPr>
          <a:xfrm rot="10800000" flipH="1">
            <a:off x="7051050" y="4462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39" name="Google Shape;279;p14"/>
          <p:cNvCxnSpPr/>
          <p:nvPr/>
        </p:nvCxnSpPr>
        <p:spPr>
          <a:xfrm rot="10800000" flipH="1">
            <a:off x="7051050" y="1293139"/>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40" name="Google Shape;280;p14"/>
          <p:cNvCxnSpPr/>
          <p:nvPr/>
        </p:nvCxnSpPr>
        <p:spPr>
          <a:xfrm flipV="1">
            <a:off x="7053746" y="44624"/>
            <a:ext cx="0" cy="1265028"/>
          </a:xfrm>
          <a:prstGeom prst="straightConnector1">
            <a:avLst/>
          </a:prstGeom>
          <a:noFill/>
          <a:ln w="28575" cap="flat" cmpd="sng">
            <a:solidFill>
              <a:schemeClr val="dk1"/>
            </a:solidFill>
            <a:prstDash val="solid"/>
            <a:round/>
            <a:headEnd type="none" w="sm" len="sm"/>
            <a:tailEnd type="none" w="sm" len="sm"/>
          </a:ln>
        </p:spPr>
      </p:cxnSp>
      <p:sp>
        <p:nvSpPr>
          <p:cNvPr id="41" name="Google Shape;229;p12"/>
          <p:cNvSpPr/>
          <p:nvPr/>
        </p:nvSpPr>
        <p:spPr>
          <a:xfrm>
            <a:off x="7095802" y="456960"/>
            <a:ext cx="2084710" cy="369300"/>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latin typeface="Calibri"/>
                <a:ea typeface="Calibri"/>
                <a:cs typeface="Calibri"/>
                <a:sym typeface="Calibri"/>
              </a:rPr>
              <a:t>Labelled Buffer</a:t>
            </a:r>
            <a:endParaRPr dirty="0">
              <a:solidFill>
                <a:schemeClr val="lt1"/>
              </a:solidFill>
              <a:latin typeface="Calibri"/>
              <a:ea typeface="Calibri"/>
              <a:cs typeface="Calibri"/>
              <a:sym typeface="Calibri"/>
            </a:endParaRPr>
          </a:p>
        </p:txBody>
      </p:sp>
      <p:sp>
        <p:nvSpPr>
          <p:cNvPr id="42" name="Google Shape;295;p14"/>
          <p:cNvSpPr/>
          <p:nvPr/>
        </p:nvSpPr>
        <p:spPr>
          <a:xfrm>
            <a:off x="3923928" y="5547599"/>
            <a:ext cx="1872208" cy="1265777"/>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Assign and Connect</a:t>
            </a:r>
            <a:endParaRPr lang="en-US" dirty="0">
              <a:solidFill>
                <a:schemeClr val="lt1"/>
              </a:solidFill>
              <a:ea typeface="Calibri"/>
              <a:cs typeface="Calibri"/>
              <a:sym typeface="Calibri"/>
            </a:endParaRPr>
          </a:p>
        </p:txBody>
      </p:sp>
      <p:cxnSp>
        <p:nvCxnSpPr>
          <p:cNvPr id="43" name="Google Shape;282;p14"/>
          <p:cNvCxnSpPr>
            <a:stCxn id="272" idx="4"/>
            <a:endCxn id="42" idx="0"/>
          </p:cNvCxnSpPr>
          <p:nvPr/>
        </p:nvCxnSpPr>
        <p:spPr>
          <a:xfrm flipH="1">
            <a:off x="4860032" y="4025386"/>
            <a:ext cx="4721" cy="1522213"/>
          </a:xfrm>
          <a:prstGeom prst="straightConnector1">
            <a:avLst/>
          </a:prstGeom>
          <a:noFill/>
          <a:ln w="28575" cap="flat" cmpd="sng">
            <a:solidFill>
              <a:schemeClr val="dk1"/>
            </a:solidFill>
            <a:prstDash val="solid"/>
            <a:round/>
            <a:headEnd type="none" w="sm" len="sm"/>
            <a:tailEnd type="stealth" w="med" len="med"/>
          </a:ln>
        </p:spPr>
      </p:cxnSp>
      <p:cxnSp>
        <p:nvCxnSpPr>
          <p:cNvPr id="54" name="Google Shape;282;p14"/>
          <p:cNvCxnSpPr/>
          <p:nvPr/>
        </p:nvCxnSpPr>
        <p:spPr>
          <a:xfrm>
            <a:off x="5004047" y="1363404"/>
            <a:ext cx="1" cy="1168638"/>
          </a:xfrm>
          <a:prstGeom prst="straightConnector1">
            <a:avLst/>
          </a:prstGeom>
          <a:noFill/>
          <a:ln w="28575" cap="flat" cmpd="sng">
            <a:solidFill>
              <a:schemeClr val="dk1"/>
            </a:solidFill>
            <a:prstDash val="solid"/>
            <a:round/>
            <a:headEnd type="none" w="sm" len="sm"/>
            <a:tailEnd type="stealth" w="med" len="med"/>
          </a:ln>
        </p:spPr>
      </p:cxnSp>
      <p:sp>
        <p:nvSpPr>
          <p:cNvPr id="57" name="Google Shape;293;p14"/>
          <p:cNvSpPr txBox="1"/>
          <p:nvPr/>
        </p:nvSpPr>
        <p:spPr>
          <a:xfrm>
            <a:off x="3635896" y="1556792"/>
            <a:ext cx="1212785" cy="646298"/>
          </a:xfrm>
          <a:prstGeom prst="rect">
            <a:avLst/>
          </a:prstGeom>
          <a:noFill/>
          <a:ln>
            <a:noFill/>
          </a:ln>
        </p:spPr>
        <p:txBody>
          <a:bodyPr spcFirstLastPara="1" wrap="square" lIns="91428" tIns="45704" rIns="91428" bIns="45704" anchor="t" anchorCtr="0">
            <a:spAutoFit/>
          </a:bodyPr>
          <a:lstStyle/>
          <a:p>
            <a:pPr algn="r"/>
            <a:r>
              <a:rPr lang="en-US" sz="1200" b="1" dirty="0" smtClean="0">
                <a:solidFill>
                  <a:srgbClr val="FF0000"/>
                </a:solidFill>
                <a:latin typeface="Calibri"/>
                <a:ea typeface="Calibri"/>
                <a:cs typeface="Calibri"/>
                <a:sym typeface="Calibri"/>
              </a:rPr>
              <a:t>5) Find Nearby labels to the given pixel</a:t>
            </a:r>
            <a:endParaRPr sz="1200" b="1" dirty="0">
              <a:solidFill>
                <a:srgbClr val="FF0000"/>
              </a:solidFill>
              <a:latin typeface="Calibri"/>
              <a:ea typeface="Calibri"/>
              <a:cs typeface="Calibri"/>
              <a:sym typeface="Calibri"/>
            </a:endParaRPr>
          </a:p>
        </p:txBody>
      </p:sp>
      <p:sp>
        <p:nvSpPr>
          <p:cNvPr id="58" name="Google Shape;293;p14"/>
          <p:cNvSpPr txBox="1"/>
          <p:nvPr/>
        </p:nvSpPr>
        <p:spPr>
          <a:xfrm>
            <a:off x="5004049" y="1556792"/>
            <a:ext cx="1152127" cy="646298"/>
          </a:xfrm>
          <a:prstGeom prst="rect">
            <a:avLst/>
          </a:prstGeom>
          <a:noFill/>
          <a:ln>
            <a:noFill/>
          </a:ln>
        </p:spPr>
        <p:txBody>
          <a:bodyPr spcFirstLastPara="1" wrap="square" lIns="91428" tIns="45704" rIns="91428" bIns="45704" anchor="t" anchorCtr="0">
            <a:spAutoFit/>
          </a:bodyPr>
          <a:lstStyle/>
          <a:p>
            <a:r>
              <a:rPr lang="en-US" sz="1200" b="1" dirty="0">
                <a:solidFill>
                  <a:srgbClr val="FF0000"/>
                </a:solidFill>
                <a:latin typeface="Calibri"/>
                <a:ea typeface="Calibri"/>
                <a:cs typeface="Calibri"/>
                <a:sym typeface="Calibri"/>
              </a:rPr>
              <a:t>6</a:t>
            </a:r>
            <a:r>
              <a:rPr lang="en-US" sz="1200" b="1" dirty="0" smtClean="0">
                <a:solidFill>
                  <a:srgbClr val="FF0000"/>
                </a:solidFill>
                <a:latin typeface="Calibri"/>
                <a:ea typeface="Calibri"/>
                <a:cs typeface="Calibri"/>
                <a:sym typeface="Calibri"/>
              </a:rPr>
              <a:t>) Send Nearby labels of the given pixel</a:t>
            </a:r>
            <a:endParaRPr sz="1200" b="1" dirty="0">
              <a:solidFill>
                <a:srgbClr val="FF0000"/>
              </a:solidFill>
              <a:latin typeface="Calibri"/>
              <a:ea typeface="Calibri"/>
              <a:cs typeface="Calibri"/>
              <a:sym typeface="Calibri"/>
            </a:endParaRPr>
          </a:p>
        </p:txBody>
      </p:sp>
      <p:cxnSp>
        <p:nvCxnSpPr>
          <p:cNvPr id="62" name="Google Shape;296;p14"/>
          <p:cNvCxnSpPr/>
          <p:nvPr/>
        </p:nvCxnSpPr>
        <p:spPr>
          <a:xfrm flipV="1">
            <a:off x="5004047" y="4005064"/>
            <a:ext cx="1" cy="1509226"/>
          </a:xfrm>
          <a:prstGeom prst="straightConnector1">
            <a:avLst/>
          </a:prstGeom>
          <a:noFill/>
          <a:ln w="28575" cap="flat" cmpd="sng">
            <a:solidFill>
              <a:schemeClr val="dk1"/>
            </a:solidFill>
            <a:prstDash val="solid"/>
            <a:round/>
            <a:headEnd type="none" w="sm" len="sm"/>
            <a:tailEnd type="stealth" w="med" len="med"/>
          </a:ln>
        </p:spPr>
      </p:cxnSp>
      <p:sp>
        <p:nvSpPr>
          <p:cNvPr id="68" name="Google Shape;276;p14"/>
          <p:cNvSpPr/>
          <p:nvPr/>
        </p:nvSpPr>
        <p:spPr>
          <a:xfrm>
            <a:off x="302913" y="3798932"/>
            <a:ext cx="1872208" cy="916319"/>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69" name="Google Shape;277;p14"/>
          <p:cNvCxnSpPr/>
          <p:nvPr/>
        </p:nvCxnSpPr>
        <p:spPr>
          <a:xfrm flipV="1">
            <a:off x="590945" y="3798933"/>
            <a:ext cx="0" cy="921265"/>
          </a:xfrm>
          <a:prstGeom prst="straightConnector1">
            <a:avLst/>
          </a:prstGeom>
          <a:noFill/>
          <a:ln w="28575" cap="flat" cmpd="sng">
            <a:solidFill>
              <a:schemeClr val="dk1"/>
            </a:solidFill>
            <a:prstDash val="solid"/>
            <a:round/>
            <a:headEnd type="none" w="sm" len="sm"/>
            <a:tailEnd type="none" w="sm" len="sm"/>
          </a:ln>
        </p:spPr>
      </p:cxnSp>
      <p:cxnSp>
        <p:nvCxnSpPr>
          <p:cNvPr id="70" name="Google Shape;278;p14"/>
          <p:cNvCxnSpPr/>
          <p:nvPr/>
        </p:nvCxnSpPr>
        <p:spPr>
          <a:xfrm rot="10800000" flipH="1">
            <a:off x="302913" y="3789040"/>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71" name="Google Shape;279;p14"/>
          <p:cNvCxnSpPr/>
          <p:nvPr/>
        </p:nvCxnSpPr>
        <p:spPr>
          <a:xfrm rot="10800000" flipH="1">
            <a:off x="302913" y="4715252"/>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72" name="Google Shape;280;p14"/>
          <p:cNvCxnSpPr/>
          <p:nvPr/>
        </p:nvCxnSpPr>
        <p:spPr>
          <a:xfrm flipV="1">
            <a:off x="320832" y="3800446"/>
            <a:ext cx="0" cy="924698"/>
          </a:xfrm>
          <a:prstGeom prst="straightConnector1">
            <a:avLst/>
          </a:prstGeom>
          <a:noFill/>
          <a:ln w="28575" cap="flat" cmpd="sng">
            <a:solidFill>
              <a:schemeClr val="dk1"/>
            </a:solidFill>
            <a:prstDash val="solid"/>
            <a:round/>
            <a:headEnd type="none" w="sm" len="sm"/>
            <a:tailEnd type="none" w="sm" len="sm"/>
          </a:ln>
        </p:spPr>
      </p:cxnSp>
      <p:sp>
        <p:nvSpPr>
          <p:cNvPr id="73" name="Google Shape;229;p12"/>
          <p:cNvSpPr/>
          <p:nvPr/>
        </p:nvSpPr>
        <p:spPr>
          <a:xfrm>
            <a:off x="512297" y="4026582"/>
            <a:ext cx="1662826" cy="338522"/>
          </a:xfrm>
          <a:prstGeom prst="rect">
            <a:avLst/>
          </a:prstGeom>
          <a:noFill/>
          <a:ln>
            <a:noFill/>
          </a:ln>
        </p:spPr>
        <p:txBody>
          <a:bodyPr spcFirstLastPara="1" wrap="square" lIns="91428" tIns="45704" rIns="91428" bIns="45704" anchor="t" anchorCtr="0">
            <a:spAutoFit/>
          </a:bodyPr>
          <a:lstStyle/>
          <a:p>
            <a:pPr algn="ctr"/>
            <a:r>
              <a:rPr lang="en-US" sz="1600" b="1" dirty="0" smtClean="0">
                <a:solidFill>
                  <a:schemeClr val="lt1"/>
                </a:solidFill>
                <a:latin typeface="Calibri"/>
                <a:ea typeface="Calibri"/>
                <a:cs typeface="Calibri"/>
                <a:sym typeface="Calibri"/>
              </a:rPr>
              <a:t>Label Alterations</a:t>
            </a:r>
            <a:endParaRPr sz="1600" dirty="0">
              <a:solidFill>
                <a:schemeClr val="lt1"/>
              </a:solidFill>
              <a:latin typeface="Calibri"/>
              <a:ea typeface="Calibri"/>
              <a:cs typeface="Calibri"/>
              <a:sym typeface="Calibri"/>
            </a:endParaRPr>
          </a:p>
        </p:txBody>
      </p:sp>
      <p:cxnSp>
        <p:nvCxnSpPr>
          <p:cNvPr id="88" name="Google Shape;296;p14"/>
          <p:cNvCxnSpPr/>
          <p:nvPr/>
        </p:nvCxnSpPr>
        <p:spPr>
          <a:xfrm flipV="1">
            <a:off x="1475655" y="4723940"/>
            <a:ext cx="1" cy="715000"/>
          </a:xfrm>
          <a:prstGeom prst="straightConnector1">
            <a:avLst/>
          </a:prstGeom>
          <a:noFill/>
          <a:ln w="28575" cap="flat" cmpd="sng">
            <a:solidFill>
              <a:schemeClr val="dk1"/>
            </a:solidFill>
            <a:prstDash val="solid"/>
            <a:round/>
            <a:headEnd type="none" w="sm" len="sm"/>
            <a:tailEnd type="stealth" w="med" len="med"/>
          </a:ln>
        </p:spPr>
      </p:cxnSp>
      <p:cxnSp>
        <p:nvCxnSpPr>
          <p:cNvPr id="91" name="Google Shape;296;p14"/>
          <p:cNvCxnSpPr/>
          <p:nvPr/>
        </p:nvCxnSpPr>
        <p:spPr>
          <a:xfrm flipV="1">
            <a:off x="1475655" y="3212976"/>
            <a:ext cx="1" cy="597852"/>
          </a:xfrm>
          <a:prstGeom prst="straightConnector1">
            <a:avLst/>
          </a:prstGeom>
          <a:noFill/>
          <a:ln w="28575" cap="flat" cmpd="sng">
            <a:solidFill>
              <a:schemeClr val="dk1"/>
            </a:solidFill>
            <a:prstDash val="solid"/>
            <a:round/>
            <a:headEnd type="none" w="sm" len="sm"/>
            <a:tailEnd type="stealth" w="med" len="med"/>
          </a:ln>
        </p:spPr>
      </p:cxnSp>
      <p:cxnSp>
        <p:nvCxnSpPr>
          <p:cNvPr id="109" name="Google Shape;300;p14"/>
          <p:cNvCxnSpPr/>
          <p:nvPr/>
        </p:nvCxnSpPr>
        <p:spPr>
          <a:xfrm flipH="1">
            <a:off x="5817120" y="6106380"/>
            <a:ext cx="1203152" cy="1"/>
          </a:xfrm>
          <a:prstGeom prst="straightConnector1">
            <a:avLst/>
          </a:prstGeom>
          <a:noFill/>
          <a:ln w="28575" cap="flat" cmpd="sng">
            <a:solidFill>
              <a:schemeClr val="dk1"/>
            </a:solidFill>
            <a:prstDash val="solid"/>
            <a:round/>
            <a:headEnd type="none" w="sm" len="sm"/>
            <a:tailEnd type="stealth" w="med" len="med"/>
          </a:ln>
        </p:spPr>
      </p:cxnSp>
      <p:sp>
        <p:nvSpPr>
          <p:cNvPr id="118" name="Google Shape;276;p14"/>
          <p:cNvSpPr/>
          <p:nvPr/>
        </p:nvSpPr>
        <p:spPr>
          <a:xfrm>
            <a:off x="7085280" y="5671139"/>
            <a:ext cx="1872208" cy="916319"/>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119" name="Google Shape;277;p14"/>
          <p:cNvCxnSpPr/>
          <p:nvPr/>
        </p:nvCxnSpPr>
        <p:spPr>
          <a:xfrm flipV="1">
            <a:off x="7373312" y="5671140"/>
            <a:ext cx="0" cy="921265"/>
          </a:xfrm>
          <a:prstGeom prst="straightConnector1">
            <a:avLst/>
          </a:prstGeom>
          <a:noFill/>
          <a:ln w="28575" cap="flat" cmpd="sng">
            <a:solidFill>
              <a:schemeClr val="dk1"/>
            </a:solidFill>
            <a:prstDash val="solid"/>
            <a:round/>
            <a:headEnd type="none" w="sm" len="sm"/>
            <a:tailEnd type="none" w="sm" len="sm"/>
          </a:ln>
        </p:spPr>
      </p:cxnSp>
      <p:cxnSp>
        <p:nvCxnSpPr>
          <p:cNvPr id="120" name="Google Shape;278;p14"/>
          <p:cNvCxnSpPr/>
          <p:nvPr/>
        </p:nvCxnSpPr>
        <p:spPr>
          <a:xfrm rot="10800000" flipH="1">
            <a:off x="7085280" y="5661247"/>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21" name="Google Shape;279;p14"/>
          <p:cNvCxnSpPr/>
          <p:nvPr/>
        </p:nvCxnSpPr>
        <p:spPr>
          <a:xfrm rot="10800000" flipH="1">
            <a:off x="7085280" y="6587459"/>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22" name="Google Shape;280;p14"/>
          <p:cNvCxnSpPr/>
          <p:nvPr/>
        </p:nvCxnSpPr>
        <p:spPr>
          <a:xfrm flipV="1">
            <a:off x="7103199" y="5672653"/>
            <a:ext cx="0" cy="924698"/>
          </a:xfrm>
          <a:prstGeom prst="straightConnector1">
            <a:avLst/>
          </a:prstGeom>
          <a:noFill/>
          <a:ln w="28575" cap="flat" cmpd="sng">
            <a:solidFill>
              <a:schemeClr val="dk1"/>
            </a:solidFill>
            <a:prstDash val="solid"/>
            <a:round/>
            <a:headEnd type="none" w="sm" len="sm"/>
            <a:tailEnd type="none" w="sm" len="sm"/>
          </a:ln>
        </p:spPr>
      </p:cxnSp>
      <p:sp>
        <p:nvSpPr>
          <p:cNvPr id="123" name="Google Shape;229;p12"/>
          <p:cNvSpPr/>
          <p:nvPr/>
        </p:nvSpPr>
        <p:spPr>
          <a:xfrm>
            <a:off x="7308304" y="5937120"/>
            <a:ext cx="1662826" cy="338522"/>
          </a:xfrm>
          <a:prstGeom prst="rect">
            <a:avLst/>
          </a:prstGeom>
          <a:noFill/>
          <a:ln>
            <a:noFill/>
          </a:ln>
        </p:spPr>
        <p:txBody>
          <a:bodyPr spcFirstLastPara="1" wrap="square" lIns="91428" tIns="45704" rIns="91428" bIns="45704" anchor="t" anchorCtr="0">
            <a:spAutoFit/>
          </a:bodyPr>
          <a:lstStyle/>
          <a:p>
            <a:pPr algn="ctr"/>
            <a:r>
              <a:rPr lang="en-US" sz="1600" b="1" dirty="0">
                <a:solidFill>
                  <a:schemeClr val="lt1"/>
                </a:solidFill>
                <a:ea typeface="Calibri"/>
                <a:cs typeface="Calibri"/>
                <a:sym typeface="Calibri"/>
              </a:rPr>
              <a:t>Available Labels</a:t>
            </a:r>
            <a:endParaRPr lang="en-US" sz="1600" dirty="0">
              <a:solidFill>
                <a:schemeClr val="lt1"/>
              </a:solidFill>
              <a:ea typeface="Calibri"/>
              <a:cs typeface="Calibri"/>
              <a:sym typeface="Calibri"/>
            </a:endParaRPr>
          </a:p>
        </p:txBody>
      </p:sp>
      <p:sp>
        <p:nvSpPr>
          <p:cNvPr id="140" name="Google Shape;294;p14"/>
          <p:cNvSpPr txBox="1"/>
          <p:nvPr/>
        </p:nvSpPr>
        <p:spPr>
          <a:xfrm>
            <a:off x="5796136" y="5682908"/>
            <a:ext cx="1322303" cy="1015630"/>
          </a:xfrm>
          <a:prstGeom prst="rect">
            <a:avLst/>
          </a:prstGeom>
          <a:noFill/>
          <a:ln>
            <a:noFill/>
          </a:ln>
        </p:spPr>
        <p:txBody>
          <a:bodyPr spcFirstLastPara="1" wrap="square" lIns="91428" tIns="45704" rIns="91428" bIns="45704" anchor="t" anchorCtr="0">
            <a:spAutoFit/>
          </a:bodyPr>
          <a:lstStyle/>
          <a:p>
            <a:pPr algn="ctr"/>
            <a:r>
              <a:rPr lang="en-US" sz="1200" b="1" dirty="0">
                <a:solidFill>
                  <a:srgbClr val="00B0F0"/>
                </a:solidFill>
                <a:latin typeface="Calibri"/>
                <a:ea typeface="Calibri"/>
                <a:cs typeface="Calibri"/>
                <a:sym typeface="Calibri"/>
              </a:rPr>
              <a:t>8</a:t>
            </a:r>
            <a:r>
              <a:rPr lang="en-US" sz="1200" b="1" dirty="0" smtClean="0">
                <a:solidFill>
                  <a:srgbClr val="00B0F0"/>
                </a:solidFill>
                <a:latin typeface="Calibri"/>
                <a:ea typeface="Calibri"/>
                <a:cs typeface="Calibri"/>
                <a:sym typeface="Calibri"/>
              </a:rPr>
              <a:t>) </a:t>
            </a:r>
            <a:r>
              <a:rPr lang="en-US" sz="1200" b="1" dirty="0">
                <a:solidFill>
                  <a:srgbClr val="00B0F0"/>
                </a:solidFill>
                <a:latin typeface="Calibri"/>
                <a:ea typeface="Calibri"/>
                <a:cs typeface="Calibri"/>
                <a:sym typeface="Calibri"/>
              </a:rPr>
              <a:t>b</a:t>
            </a:r>
            <a:r>
              <a:rPr lang="en-US" sz="1200" b="1" dirty="0" smtClean="0">
                <a:solidFill>
                  <a:srgbClr val="00B0F0"/>
                </a:solidFill>
                <a:latin typeface="Calibri"/>
                <a:ea typeface="Calibri"/>
                <a:cs typeface="Calibri"/>
                <a:sym typeface="Calibri"/>
              </a:rPr>
              <a:t>)  Assign label from the free labels if there are no nearby labels to the given pixel</a:t>
            </a:r>
            <a:endParaRPr sz="1200" b="1" dirty="0">
              <a:solidFill>
                <a:srgbClr val="00B0F0"/>
              </a:solidFill>
              <a:latin typeface="Calibri"/>
              <a:ea typeface="Calibri"/>
              <a:cs typeface="Calibri"/>
              <a:sym typeface="Calibri"/>
            </a:endParaRPr>
          </a:p>
        </p:txBody>
      </p:sp>
      <p:sp>
        <p:nvSpPr>
          <p:cNvPr id="144" name="Google Shape;294;p14"/>
          <p:cNvSpPr txBox="1"/>
          <p:nvPr/>
        </p:nvSpPr>
        <p:spPr>
          <a:xfrm rot="19517786">
            <a:off x="1588384" y="4262450"/>
            <a:ext cx="2746983" cy="461633"/>
          </a:xfrm>
          <a:prstGeom prst="rect">
            <a:avLst/>
          </a:prstGeom>
          <a:noFill/>
          <a:ln>
            <a:noFill/>
          </a:ln>
        </p:spPr>
        <p:txBody>
          <a:bodyPr spcFirstLastPara="1" wrap="square" lIns="91428" tIns="45704" rIns="91428" bIns="45704" anchor="t" anchorCtr="0">
            <a:spAutoFit/>
          </a:bodyPr>
          <a:lstStyle/>
          <a:p>
            <a:pPr algn="ctr"/>
            <a:r>
              <a:rPr lang="en-US" sz="1200" b="1" dirty="0" smtClean="0">
                <a:solidFill>
                  <a:srgbClr val="00B050"/>
                </a:solidFill>
                <a:latin typeface="Calibri"/>
                <a:ea typeface="Calibri"/>
                <a:cs typeface="Calibri"/>
                <a:sym typeface="Calibri"/>
              </a:rPr>
              <a:t>8) a) ii) Find connected components to the given label assigned to the pixel</a:t>
            </a:r>
            <a:endParaRPr sz="1200" b="1" dirty="0">
              <a:solidFill>
                <a:srgbClr val="00B050"/>
              </a:solidFill>
              <a:latin typeface="Calibri"/>
              <a:ea typeface="Calibri"/>
              <a:cs typeface="Calibri"/>
              <a:sym typeface="Calibri"/>
            </a:endParaRPr>
          </a:p>
        </p:txBody>
      </p:sp>
      <p:sp>
        <p:nvSpPr>
          <p:cNvPr id="145" name="Google Shape;294;p14"/>
          <p:cNvSpPr txBox="1"/>
          <p:nvPr/>
        </p:nvSpPr>
        <p:spPr>
          <a:xfrm>
            <a:off x="-36512" y="4758291"/>
            <a:ext cx="1557944" cy="646298"/>
          </a:xfrm>
          <a:prstGeom prst="rect">
            <a:avLst/>
          </a:prstGeom>
          <a:noFill/>
          <a:ln>
            <a:noFill/>
          </a:ln>
        </p:spPr>
        <p:txBody>
          <a:bodyPr spcFirstLastPara="1" wrap="square" lIns="91428" tIns="45704" rIns="91428" bIns="45704" anchor="t" anchorCtr="0">
            <a:spAutoFit/>
          </a:bodyPr>
          <a:lstStyle/>
          <a:p>
            <a:pPr algn="r"/>
            <a:r>
              <a:rPr lang="en-US" sz="1200" b="1" dirty="0">
                <a:solidFill>
                  <a:srgbClr val="00B050"/>
                </a:solidFill>
                <a:ea typeface="Calibri"/>
                <a:cs typeface="Calibri"/>
                <a:sym typeface="Calibri"/>
              </a:rPr>
              <a:t>8) a) </a:t>
            </a:r>
            <a:r>
              <a:rPr lang="en-US" sz="1200" b="1" dirty="0" smtClean="0">
                <a:solidFill>
                  <a:srgbClr val="00B050"/>
                </a:solidFill>
                <a:ea typeface="Calibri"/>
                <a:cs typeface="Calibri"/>
                <a:sym typeface="Calibri"/>
              </a:rPr>
              <a:t>iii) </a:t>
            </a:r>
            <a:r>
              <a:rPr lang="en-US" sz="1200" b="1" dirty="0" smtClean="0">
                <a:solidFill>
                  <a:srgbClr val="00B050"/>
                </a:solidFill>
                <a:latin typeface="Calibri"/>
                <a:ea typeface="Calibri"/>
                <a:cs typeface="Calibri"/>
                <a:sym typeface="Calibri"/>
              </a:rPr>
              <a:t> Store the connected labels into 'Set' data structure</a:t>
            </a:r>
            <a:endParaRPr sz="1200" b="1" dirty="0">
              <a:solidFill>
                <a:srgbClr val="00B050"/>
              </a:solidFill>
              <a:latin typeface="Calibri"/>
              <a:ea typeface="Calibri"/>
              <a:cs typeface="Calibri"/>
              <a:sym typeface="Calibri"/>
            </a:endParaRPr>
          </a:p>
        </p:txBody>
      </p:sp>
      <p:sp>
        <p:nvSpPr>
          <p:cNvPr id="146" name="Google Shape;294;p14"/>
          <p:cNvSpPr txBox="1"/>
          <p:nvPr/>
        </p:nvSpPr>
        <p:spPr>
          <a:xfrm>
            <a:off x="0" y="3284984"/>
            <a:ext cx="1475656" cy="461633"/>
          </a:xfrm>
          <a:prstGeom prst="rect">
            <a:avLst/>
          </a:prstGeom>
          <a:noFill/>
          <a:ln>
            <a:noFill/>
          </a:ln>
        </p:spPr>
        <p:txBody>
          <a:bodyPr spcFirstLastPara="1" wrap="square" lIns="91428" tIns="45704" rIns="91428" bIns="45704" anchor="t" anchorCtr="0">
            <a:spAutoFit/>
          </a:bodyPr>
          <a:lstStyle/>
          <a:p>
            <a:pPr algn="r"/>
            <a:r>
              <a:rPr lang="en-US" sz="1200" b="1" dirty="0">
                <a:solidFill>
                  <a:srgbClr val="FF0000"/>
                </a:solidFill>
                <a:latin typeface="Calibri"/>
                <a:ea typeface="Calibri"/>
                <a:cs typeface="Calibri"/>
                <a:sym typeface="Calibri"/>
              </a:rPr>
              <a:t>9</a:t>
            </a:r>
            <a:r>
              <a:rPr lang="en-US" sz="1200" b="1" dirty="0" smtClean="0">
                <a:solidFill>
                  <a:srgbClr val="FF0000"/>
                </a:solidFill>
                <a:latin typeface="Calibri"/>
                <a:ea typeface="Calibri"/>
                <a:cs typeface="Calibri"/>
                <a:sym typeface="Calibri"/>
              </a:rPr>
              <a:t>) Fetch the connected labels</a:t>
            </a:r>
            <a:endParaRPr sz="1200" b="1" dirty="0">
              <a:solidFill>
                <a:srgbClr val="FF0000"/>
              </a:solidFill>
              <a:latin typeface="Calibri"/>
              <a:ea typeface="Calibri"/>
              <a:cs typeface="Calibri"/>
              <a:sym typeface="Calibri"/>
            </a:endParaRPr>
          </a:p>
        </p:txBody>
      </p:sp>
      <p:sp>
        <p:nvSpPr>
          <p:cNvPr id="150" name="Google Shape;288;p14"/>
          <p:cNvSpPr txBox="1"/>
          <p:nvPr/>
        </p:nvSpPr>
        <p:spPr>
          <a:xfrm rot="882600">
            <a:off x="2103981" y="3098519"/>
            <a:ext cx="2045115" cy="430855"/>
          </a:xfrm>
          <a:prstGeom prst="rect">
            <a:avLst/>
          </a:prstGeom>
          <a:noFill/>
          <a:ln>
            <a:noFill/>
          </a:ln>
        </p:spPr>
        <p:txBody>
          <a:bodyPr spcFirstLastPara="1" wrap="square" lIns="91428" tIns="45704" rIns="91428" bIns="45704" anchor="t" anchorCtr="0">
            <a:spAutoFit/>
          </a:bodyPr>
          <a:lstStyle/>
          <a:p>
            <a:r>
              <a:rPr lang="en-US" sz="1100" b="1" dirty="0" smtClean="0">
                <a:solidFill>
                  <a:srgbClr val="FF0000"/>
                </a:solidFill>
                <a:ea typeface="Calibri"/>
                <a:cs typeface="Calibri"/>
                <a:sym typeface="Calibri"/>
              </a:rPr>
              <a:t>12) Update previous row and label.</a:t>
            </a:r>
            <a:endParaRPr lang="en-US" sz="1100" b="1" dirty="0">
              <a:solidFill>
                <a:srgbClr val="FF0000"/>
              </a:solidFill>
              <a:ea typeface="Calibri"/>
              <a:cs typeface="Calibri"/>
              <a:sym typeface="Calibri"/>
            </a:endParaRPr>
          </a:p>
        </p:txBody>
      </p:sp>
      <p:sp>
        <p:nvSpPr>
          <p:cNvPr id="98" name="Rectangle 97"/>
          <p:cNvSpPr/>
          <p:nvPr/>
        </p:nvSpPr>
        <p:spPr>
          <a:xfrm rot="957164">
            <a:off x="2188772" y="2036105"/>
            <a:ext cx="2344835" cy="430887"/>
          </a:xfrm>
          <a:prstGeom prst="rect">
            <a:avLst/>
          </a:prstGeom>
        </p:spPr>
        <p:txBody>
          <a:bodyPr wrap="square">
            <a:spAutoFit/>
          </a:bodyPr>
          <a:lstStyle/>
          <a:p>
            <a:r>
              <a:rPr lang="en-US" sz="1100" b="1" dirty="0">
                <a:solidFill>
                  <a:srgbClr val="FF0000"/>
                </a:solidFill>
                <a:ea typeface="Calibri"/>
                <a:cs typeface="Calibri"/>
                <a:sym typeface="Calibri"/>
              </a:rPr>
              <a:t>2) Send </a:t>
            </a:r>
            <a:r>
              <a:rPr lang="en-US" sz="1100" b="1" dirty="0" err="1">
                <a:solidFill>
                  <a:srgbClr val="FF0000"/>
                </a:solidFill>
                <a:ea typeface="Calibri"/>
                <a:cs typeface="Calibri"/>
                <a:sym typeface="Calibri"/>
              </a:rPr>
              <a:t>thresholded</a:t>
            </a:r>
            <a:r>
              <a:rPr lang="en-US" sz="1100" b="1" dirty="0">
                <a:solidFill>
                  <a:srgbClr val="FF0000"/>
                </a:solidFill>
                <a:ea typeface="Calibri"/>
                <a:cs typeface="Calibri"/>
                <a:sym typeface="Calibri"/>
              </a:rPr>
              <a:t> values of </a:t>
            </a:r>
            <a:r>
              <a:rPr lang="en-US" sz="1100" b="1" dirty="0" err="1">
                <a:solidFill>
                  <a:srgbClr val="FF0000"/>
                </a:solidFill>
                <a:ea typeface="Calibri"/>
                <a:cs typeface="Calibri"/>
                <a:sym typeface="Calibri"/>
              </a:rPr>
              <a:t>pixlels</a:t>
            </a:r>
            <a:r>
              <a:rPr lang="en-US" sz="1100" b="1" dirty="0">
                <a:solidFill>
                  <a:srgbClr val="FF0000"/>
                </a:solidFill>
                <a:ea typeface="Calibri"/>
                <a:cs typeface="Calibri"/>
                <a:sym typeface="Calibri"/>
              </a:rPr>
              <a:t> for assigning them labels.</a:t>
            </a:r>
          </a:p>
        </p:txBody>
      </p:sp>
      <p:sp>
        <p:nvSpPr>
          <p:cNvPr id="99" name="Rectangle 98"/>
          <p:cNvSpPr/>
          <p:nvPr/>
        </p:nvSpPr>
        <p:spPr>
          <a:xfrm rot="940486">
            <a:off x="2117085" y="2393599"/>
            <a:ext cx="2074699" cy="769441"/>
          </a:xfrm>
          <a:prstGeom prst="rect">
            <a:avLst/>
          </a:prstGeom>
        </p:spPr>
        <p:txBody>
          <a:bodyPr wrap="square">
            <a:spAutoFit/>
          </a:bodyPr>
          <a:lstStyle/>
          <a:p>
            <a:r>
              <a:rPr lang="en-US" sz="1100" b="1" dirty="0">
                <a:solidFill>
                  <a:srgbClr val="FF0000"/>
                </a:solidFill>
                <a:ea typeface="Calibri"/>
                <a:cs typeface="Calibri"/>
                <a:sym typeface="Calibri"/>
              </a:rPr>
              <a:t>10) Send the labelled pixel's info along with the </a:t>
            </a:r>
            <a:r>
              <a:rPr lang="en-US" sz="1100" b="1" dirty="0" smtClean="0">
                <a:solidFill>
                  <a:srgbClr val="FF0000"/>
                </a:solidFill>
                <a:ea typeface="Calibri"/>
                <a:cs typeface="Calibri"/>
                <a:sym typeface="Calibri"/>
              </a:rPr>
              <a:t>label</a:t>
            </a:r>
            <a:r>
              <a:rPr lang="en-US" sz="1100" b="1" dirty="0">
                <a:solidFill>
                  <a:srgbClr val="FF0000"/>
                </a:solidFill>
                <a:ea typeface="Calibri"/>
                <a:cs typeface="Calibri"/>
                <a:sym typeface="Calibri"/>
              </a:rPr>
              <a:t> alterations that took place in current iteration</a:t>
            </a:r>
            <a:r>
              <a:rPr lang="en-US" sz="1100" b="1" dirty="0" smtClean="0">
                <a:solidFill>
                  <a:srgbClr val="FF0000"/>
                </a:solidFill>
                <a:ea typeface="Calibri"/>
                <a:cs typeface="Calibri"/>
                <a:sym typeface="Calibri"/>
              </a:rPr>
              <a:t>.</a:t>
            </a:r>
            <a:endParaRPr lang="en-US" sz="1100" b="1" dirty="0">
              <a:solidFill>
                <a:srgbClr val="FF0000"/>
              </a:solidFill>
              <a:ea typeface="Calibri"/>
              <a:cs typeface="Calibri"/>
              <a:sym typeface="Calibri"/>
            </a:endParaRPr>
          </a:p>
        </p:txBody>
      </p:sp>
      <p:sp>
        <p:nvSpPr>
          <p:cNvPr id="102" name="Rectangle 101"/>
          <p:cNvSpPr/>
          <p:nvPr/>
        </p:nvSpPr>
        <p:spPr>
          <a:xfrm>
            <a:off x="2765197" y="4942924"/>
            <a:ext cx="2166843" cy="461665"/>
          </a:xfrm>
          <a:prstGeom prst="rect">
            <a:avLst/>
          </a:prstGeom>
        </p:spPr>
        <p:txBody>
          <a:bodyPr wrap="square">
            <a:spAutoFit/>
          </a:bodyPr>
          <a:lstStyle/>
          <a:p>
            <a:pPr algn="r"/>
            <a:r>
              <a:rPr lang="en-US" sz="1200" b="1" dirty="0">
                <a:solidFill>
                  <a:srgbClr val="FF0000"/>
                </a:solidFill>
                <a:ea typeface="Calibri"/>
                <a:cs typeface="Calibri"/>
                <a:sym typeface="Calibri"/>
              </a:rPr>
              <a:t>7) Receive Nearby Labels and assign label to the given pixel</a:t>
            </a:r>
          </a:p>
        </p:txBody>
      </p:sp>
    </p:spTree>
    <p:extLst>
      <p:ext uri="{BB962C8B-B14F-4D97-AF65-F5344CB8AC3E}">
        <p14:creationId xmlns:p14="http://schemas.microsoft.com/office/powerpoint/2010/main" val="21447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3"/>
          <p:cNvSpPr txBox="1"/>
          <p:nvPr/>
        </p:nvSpPr>
        <p:spPr>
          <a:xfrm>
            <a:off x="304860" y="1916832"/>
            <a:ext cx="8534281" cy="2631457"/>
          </a:xfrm>
          <a:prstGeom prst="rect">
            <a:avLst/>
          </a:prstGeom>
          <a:noFill/>
          <a:ln>
            <a:noFill/>
          </a:ln>
        </p:spPr>
        <p:txBody>
          <a:bodyPr spcFirstLastPara="1" wrap="square" lIns="91428" tIns="45704" rIns="91428" bIns="45704" anchor="t" anchorCtr="0">
            <a:spAutoFit/>
          </a:bodyPr>
          <a:lstStyle/>
          <a:p>
            <a:pPr algn="ctr"/>
            <a:r>
              <a:rPr lang="en-US" sz="5500" b="1" dirty="0">
                <a:solidFill>
                  <a:srgbClr val="4C31BF"/>
                </a:solidFill>
                <a:latin typeface="Calibri"/>
                <a:ea typeface="Calibri"/>
                <a:cs typeface="Calibri"/>
                <a:sym typeface="Calibri"/>
              </a:rPr>
              <a:t>Level 1</a:t>
            </a:r>
            <a:r>
              <a:rPr lang="en-US" sz="5500" b="1" dirty="0" smtClean="0">
                <a:solidFill>
                  <a:srgbClr val="4C31BF"/>
                </a:solidFill>
                <a:latin typeface="Calibri"/>
                <a:ea typeface="Calibri"/>
                <a:cs typeface="Calibri"/>
                <a:sym typeface="Calibri"/>
              </a:rPr>
              <a:t>.4 </a:t>
            </a:r>
            <a:r>
              <a:rPr lang="en-US" sz="5500" b="1" dirty="0">
                <a:solidFill>
                  <a:srgbClr val="4C31BF"/>
                </a:solidFill>
                <a:latin typeface="Calibri"/>
                <a:ea typeface="Calibri"/>
                <a:cs typeface="Calibri"/>
                <a:sym typeface="Calibri"/>
              </a:rPr>
              <a:t>Design</a:t>
            </a:r>
            <a:endParaRPr dirty="0"/>
          </a:p>
          <a:p>
            <a:pPr algn="ctr"/>
            <a:r>
              <a:rPr lang="en-US" sz="5500" b="1" dirty="0" smtClean="0">
                <a:solidFill>
                  <a:srgbClr val="4C31BF"/>
                </a:solidFill>
                <a:latin typeface="Calibri"/>
                <a:ea typeface="Calibri"/>
                <a:cs typeface="Calibri"/>
                <a:sym typeface="Calibri"/>
              </a:rPr>
              <a:t>Tracing &amp; Computation System</a:t>
            </a:r>
            <a:endParaRPr sz="5500" b="1" dirty="0">
              <a:solidFill>
                <a:srgbClr val="4C31BF"/>
              </a:solidFill>
              <a:latin typeface="Calibri"/>
              <a:ea typeface="Calibri"/>
              <a:cs typeface="Calibri"/>
              <a:sym typeface="Calibri"/>
            </a:endParaRPr>
          </a:p>
        </p:txBody>
      </p:sp>
    </p:spTree>
    <p:extLst>
      <p:ext uri="{BB962C8B-B14F-4D97-AF65-F5344CB8AC3E}">
        <p14:creationId xmlns:p14="http://schemas.microsoft.com/office/powerpoint/2010/main" val="1114688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4"/>
          <p:cNvSpPr/>
          <p:nvPr/>
        </p:nvSpPr>
        <p:spPr>
          <a:xfrm>
            <a:off x="268748" y="1844824"/>
            <a:ext cx="1872208" cy="1374436"/>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Tracing &amp; Computation Block</a:t>
            </a:r>
            <a:endParaRPr dirty="0">
              <a:solidFill>
                <a:schemeClr val="lt1"/>
              </a:solidFill>
              <a:latin typeface="Calibri"/>
              <a:ea typeface="Calibri"/>
              <a:cs typeface="Calibri"/>
              <a:sym typeface="Calibri"/>
            </a:endParaRPr>
          </a:p>
        </p:txBody>
      </p:sp>
      <p:sp>
        <p:nvSpPr>
          <p:cNvPr id="272" name="Google Shape;272;p14"/>
          <p:cNvSpPr/>
          <p:nvPr/>
        </p:nvSpPr>
        <p:spPr>
          <a:xfrm>
            <a:off x="4055615" y="2513218"/>
            <a:ext cx="1618276" cy="1512168"/>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endParaRPr dirty="0"/>
          </a:p>
        </p:txBody>
      </p:sp>
      <p:sp>
        <p:nvSpPr>
          <p:cNvPr id="274" name="Google Shape;274;p14"/>
          <p:cNvSpPr/>
          <p:nvPr/>
        </p:nvSpPr>
        <p:spPr>
          <a:xfrm>
            <a:off x="7047280" y="5368105"/>
            <a:ext cx="1872208" cy="137443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ea typeface="Calibri"/>
                <a:cs typeface="Calibri"/>
                <a:sym typeface="Calibri"/>
              </a:rPr>
              <a:t>Merge Labels</a:t>
            </a:r>
            <a:endParaRPr lang="en-US" dirty="0">
              <a:solidFill>
                <a:schemeClr val="lt1"/>
              </a:solidFill>
              <a:ea typeface="Calibri"/>
              <a:cs typeface="Calibri"/>
              <a:sym typeface="Calibri"/>
            </a:endParaRPr>
          </a:p>
        </p:txBody>
      </p:sp>
      <p:sp>
        <p:nvSpPr>
          <p:cNvPr id="275" name="Google Shape;275;p14"/>
          <p:cNvSpPr/>
          <p:nvPr/>
        </p:nvSpPr>
        <p:spPr>
          <a:xfrm>
            <a:off x="7189912" y="2663518"/>
            <a:ext cx="1774576" cy="137443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Change Reference</a:t>
            </a:r>
            <a:endParaRPr dirty="0">
              <a:solidFill>
                <a:schemeClr val="lt1"/>
              </a:solidFill>
              <a:latin typeface="Calibri"/>
              <a:ea typeface="Calibri"/>
              <a:cs typeface="Calibri"/>
              <a:sym typeface="Calibri"/>
            </a:endParaRPr>
          </a:p>
        </p:txBody>
      </p:sp>
      <p:sp>
        <p:nvSpPr>
          <p:cNvPr id="276" name="Google Shape;276;p14"/>
          <p:cNvSpPr/>
          <p:nvPr/>
        </p:nvSpPr>
        <p:spPr>
          <a:xfrm>
            <a:off x="266052" y="53072"/>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277" name="Google Shape;277;p14"/>
          <p:cNvCxnSpPr/>
          <p:nvPr/>
        </p:nvCxnSpPr>
        <p:spPr>
          <a:xfrm rot="10800000">
            <a:off x="554084" y="46452"/>
            <a:ext cx="0" cy="1143680"/>
          </a:xfrm>
          <a:prstGeom prst="straightConnector1">
            <a:avLst/>
          </a:prstGeom>
          <a:noFill/>
          <a:ln w="28575" cap="flat" cmpd="sng">
            <a:solidFill>
              <a:schemeClr val="dk1"/>
            </a:solidFill>
            <a:prstDash val="solid"/>
            <a:round/>
            <a:headEnd type="none" w="sm" len="sm"/>
            <a:tailEnd type="none" w="sm" len="sm"/>
          </a:ln>
        </p:spPr>
      </p:cxnSp>
      <p:cxnSp>
        <p:nvCxnSpPr>
          <p:cNvPr id="278" name="Google Shape;278;p14"/>
          <p:cNvCxnSpPr/>
          <p:nvPr/>
        </p:nvCxnSpPr>
        <p:spPr>
          <a:xfrm rot="10800000" flipH="1">
            <a:off x="266052" y="43180"/>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79" name="Google Shape;279;p14"/>
          <p:cNvCxnSpPr/>
          <p:nvPr/>
        </p:nvCxnSpPr>
        <p:spPr>
          <a:xfrm rot="10800000" flipH="1">
            <a:off x="266052" y="1180240"/>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80" name="Google Shape;280;p14"/>
          <p:cNvCxnSpPr/>
          <p:nvPr/>
        </p:nvCxnSpPr>
        <p:spPr>
          <a:xfrm rot="10800000">
            <a:off x="268748" y="53072"/>
            <a:ext cx="0" cy="1143680"/>
          </a:xfrm>
          <a:prstGeom prst="straightConnector1">
            <a:avLst/>
          </a:prstGeom>
          <a:noFill/>
          <a:ln w="28575" cap="flat" cmpd="sng">
            <a:solidFill>
              <a:schemeClr val="dk1"/>
            </a:solidFill>
            <a:prstDash val="solid"/>
            <a:round/>
            <a:headEnd type="none" w="sm" len="sm"/>
            <a:tailEnd type="none" w="sm" len="sm"/>
          </a:ln>
        </p:spPr>
      </p:cxnSp>
      <p:cxnSp>
        <p:nvCxnSpPr>
          <p:cNvPr id="282" name="Google Shape;282;p14"/>
          <p:cNvCxnSpPr/>
          <p:nvPr/>
        </p:nvCxnSpPr>
        <p:spPr>
          <a:xfrm>
            <a:off x="1947913" y="1203780"/>
            <a:ext cx="0" cy="639184"/>
          </a:xfrm>
          <a:prstGeom prst="straightConnector1">
            <a:avLst/>
          </a:prstGeom>
          <a:noFill/>
          <a:ln w="28575" cap="flat" cmpd="sng">
            <a:solidFill>
              <a:schemeClr val="dk1"/>
            </a:solidFill>
            <a:prstDash val="solid"/>
            <a:round/>
            <a:headEnd type="none" w="sm" len="sm"/>
            <a:tailEnd type="stealth" w="med" len="med"/>
          </a:ln>
        </p:spPr>
      </p:cxnSp>
      <p:cxnSp>
        <p:nvCxnSpPr>
          <p:cNvPr id="283" name="Google Shape;283;p14"/>
          <p:cNvCxnSpPr/>
          <p:nvPr/>
        </p:nvCxnSpPr>
        <p:spPr>
          <a:xfrm>
            <a:off x="2140956" y="2348880"/>
            <a:ext cx="1914659" cy="737260"/>
          </a:xfrm>
          <a:prstGeom prst="straightConnector1">
            <a:avLst/>
          </a:prstGeom>
          <a:noFill/>
          <a:ln w="28575" cap="flat" cmpd="sng">
            <a:solidFill>
              <a:schemeClr val="dk1"/>
            </a:solidFill>
            <a:prstDash val="solid"/>
            <a:round/>
            <a:headEnd type="none" w="sm" len="sm"/>
            <a:tailEnd type="stealth" w="med" len="med"/>
          </a:ln>
        </p:spPr>
      </p:cxnSp>
      <p:cxnSp>
        <p:nvCxnSpPr>
          <p:cNvPr id="284" name="Google Shape;284;p14"/>
          <p:cNvCxnSpPr/>
          <p:nvPr/>
        </p:nvCxnSpPr>
        <p:spPr>
          <a:xfrm flipH="1">
            <a:off x="1985895" y="3573016"/>
            <a:ext cx="2154058" cy="1742669"/>
          </a:xfrm>
          <a:prstGeom prst="straightConnector1">
            <a:avLst/>
          </a:prstGeom>
          <a:noFill/>
          <a:ln w="28575" cap="flat" cmpd="sng">
            <a:solidFill>
              <a:schemeClr val="dk1"/>
            </a:solidFill>
            <a:prstDash val="solid"/>
            <a:round/>
            <a:headEnd type="none" w="sm" len="sm"/>
            <a:tailEnd type="stealth" w="med" len="med"/>
          </a:ln>
        </p:spPr>
      </p:cxnSp>
      <p:cxnSp>
        <p:nvCxnSpPr>
          <p:cNvPr id="285" name="Google Shape;285;p14"/>
          <p:cNvCxnSpPr>
            <a:stCxn id="272" idx="6"/>
          </p:cNvCxnSpPr>
          <p:nvPr/>
        </p:nvCxnSpPr>
        <p:spPr>
          <a:xfrm>
            <a:off x="5673891" y="3269302"/>
            <a:ext cx="1490332" cy="0"/>
          </a:xfrm>
          <a:prstGeom prst="straightConnector1">
            <a:avLst/>
          </a:prstGeom>
          <a:noFill/>
          <a:ln w="28575" cap="flat" cmpd="sng">
            <a:solidFill>
              <a:schemeClr val="dk1"/>
            </a:solidFill>
            <a:prstDash val="solid"/>
            <a:round/>
            <a:headEnd type="none" w="sm" len="sm"/>
            <a:tailEnd type="stealth" w="med" len="med"/>
          </a:ln>
        </p:spPr>
      </p:cxnSp>
      <p:cxnSp>
        <p:nvCxnSpPr>
          <p:cNvPr id="286" name="Google Shape;286;p14"/>
          <p:cNvCxnSpPr/>
          <p:nvPr/>
        </p:nvCxnSpPr>
        <p:spPr>
          <a:xfrm flipV="1">
            <a:off x="5508104" y="1303031"/>
            <a:ext cx="2479050" cy="1505977"/>
          </a:xfrm>
          <a:prstGeom prst="straightConnector1">
            <a:avLst/>
          </a:prstGeom>
          <a:noFill/>
          <a:ln w="28575" cap="flat" cmpd="sng">
            <a:solidFill>
              <a:schemeClr val="dk1"/>
            </a:solidFill>
            <a:prstDash val="solid"/>
            <a:round/>
            <a:headEnd type="none" w="sm" len="sm"/>
            <a:tailEnd type="stealth" w="med" len="med"/>
          </a:ln>
        </p:spPr>
      </p:cxnSp>
      <p:sp>
        <p:nvSpPr>
          <p:cNvPr id="287" name="Google Shape;287;p14"/>
          <p:cNvSpPr txBox="1"/>
          <p:nvPr/>
        </p:nvSpPr>
        <p:spPr>
          <a:xfrm>
            <a:off x="-57584" y="1196752"/>
            <a:ext cx="2043479" cy="646298"/>
          </a:xfrm>
          <a:prstGeom prst="rect">
            <a:avLst/>
          </a:prstGeom>
          <a:noFill/>
          <a:ln>
            <a:noFill/>
          </a:ln>
        </p:spPr>
        <p:txBody>
          <a:bodyPr spcFirstLastPara="1" wrap="square" lIns="91428" tIns="45704" rIns="91428" bIns="45704" anchor="t" anchorCtr="0">
            <a:spAutoFit/>
          </a:bodyPr>
          <a:lstStyle/>
          <a:p>
            <a:pPr algn="r"/>
            <a:r>
              <a:rPr lang="en-US" sz="1200" b="1" dirty="0">
                <a:solidFill>
                  <a:srgbClr val="FF0000"/>
                </a:solidFill>
                <a:latin typeface="Calibri"/>
                <a:ea typeface="Calibri"/>
                <a:cs typeface="Calibri"/>
                <a:sym typeface="Calibri"/>
              </a:rPr>
              <a:t>1) Retrieve </a:t>
            </a:r>
            <a:r>
              <a:rPr lang="en-US" sz="1200" b="1" dirty="0" smtClean="0">
                <a:solidFill>
                  <a:srgbClr val="FF0000"/>
                </a:solidFill>
                <a:latin typeface="Calibri"/>
                <a:ea typeface="Calibri"/>
                <a:cs typeface="Calibri"/>
                <a:sym typeface="Calibri"/>
              </a:rPr>
              <a:t>labelled values of pair </a:t>
            </a:r>
            <a:r>
              <a:rPr lang="en-US" sz="1200" b="1" dirty="0">
                <a:solidFill>
                  <a:srgbClr val="FF0000"/>
                </a:solidFill>
                <a:latin typeface="Calibri"/>
                <a:ea typeface="Calibri"/>
                <a:cs typeface="Calibri"/>
                <a:sym typeface="Calibri"/>
              </a:rPr>
              <a:t>of pixels </a:t>
            </a:r>
            <a:r>
              <a:rPr lang="en-US" sz="1200" b="1" dirty="0" smtClean="0">
                <a:solidFill>
                  <a:srgbClr val="FF0000"/>
                </a:solidFill>
                <a:latin typeface="Calibri"/>
                <a:ea typeface="Calibri"/>
                <a:cs typeface="Calibri"/>
                <a:sym typeface="Calibri"/>
              </a:rPr>
              <a:t>along with label alterations</a:t>
            </a:r>
            <a:endParaRPr sz="1200" b="1" dirty="0">
              <a:solidFill>
                <a:srgbClr val="FF0000"/>
              </a:solidFill>
              <a:latin typeface="Calibri"/>
              <a:ea typeface="Calibri"/>
              <a:cs typeface="Calibri"/>
              <a:sym typeface="Calibri"/>
            </a:endParaRPr>
          </a:p>
        </p:txBody>
      </p:sp>
      <p:sp>
        <p:nvSpPr>
          <p:cNvPr id="290" name="Google Shape;290;p14"/>
          <p:cNvSpPr txBox="1"/>
          <p:nvPr/>
        </p:nvSpPr>
        <p:spPr>
          <a:xfrm>
            <a:off x="5547868" y="2852936"/>
            <a:ext cx="1742378" cy="646298"/>
          </a:xfrm>
          <a:prstGeom prst="rect">
            <a:avLst/>
          </a:prstGeom>
          <a:noFill/>
          <a:ln>
            <a:noFill/>
          </a:ln>
        </p:spPr>
        <p:txBody>
          <a:bodyPr spcFirstLastPara="1" wrap="square" lIns="91428" tIns="45704" rIns="91428" bIns="45704" anchor="t" anchorCtr="0">
            <a:spAutoFit/>
          </a:bodyPr>
          <a:lstStyle/>
          <a:p>
            <a:pPr algn="ctr"/>
            <a:r>
              <a:rPr lang="en-US" sz="1200" b="1" dirty="0" smtClean="0">
                <a:solidFill>
                  <a:srgbClr val="FF0000"/>
                </a:solidFill>
                <a:ea typeface="Calibri"/>
                <a:cs typeface="Calibri"/>
                <a:sym typeface="Calibri"/>
              </a:rPr>
              <a:t>11) </a:t>
            </a:r>
            <a:r>
              <a:rPr lang="en-US" sz="1200" b="1" dirty="0">
                <a:solidFill>
                  <a:srgbClr val="FF0000"/>
                </a:solidFill>
                <a:ea typeface="Calibri"/>
                <a:cs typeface="Calibri"/>
                <a:sym typeface="Calibri"/>
              </a:rPr>
              <a:t>Merge label to its root label and update root label's info</a:t>
            </a:r>
          </a:p>
        </p:txBody>
      </p:sp>
      <p:sp>
        <p:nvSpPr>
          <p:cNvPr id="292" name="Google Shape;292;p14"/>
          <p:cNvSpPr txBox="1"/>
          <p:nvPr/>
        </p:nvSpPr>
        <p:spPr>
          <a:xfrm rot="19202438">
            <a:off x="2296760" y="4468676"/>
            <a:ext cx="2312947" cy="600132"/>
          </a:xfrm>
          <a:prstGeom prst="rect">
            <a:avLst/>
          </a:prstGeom>
          <a:noFill/>
          <a:ln>
            <a:noFill/>
          </a:ln>
        </p:spPr>
        <p:txBody>
          <a:bodyPr spcFirstLastPara="1" wrap="square" lIns="91428" tIns="45704" rIns="91428" bIns="45704" anchor="t" anchorCtr="0">
            <a:spAutoFit/>
          </a:bodyPr>
          <a:lstStyle/>
          <a:p>
            <a:pPr algn="ctr"/>
            <a:r>
              <a:rPr lang="en-US" sz="1100" b="1" dirty="0" smtClean="0">
                <a:solidFill>
                  <a:srgbClr val="FF0000"/>
                </a:solidFill>
                <a:latin typeface="Calibri"/>
                <a:ea typeface="Calibri"/>
                <a:cs typeface="Calibri"/>
                <a:sym typeface="Calibri"/>
              </a:rPr>
              <a:t>14) Find root label for each label</a:t>
            </a:r>
          </a:p>
          <a:p>
            <a:pPr algn="ctr"/>
            <a:r>
              <a:rPr lang="en-US" sz="1100" b="1" dirty="0" smtClean="0">
                <a:solidFill>
                  <a:srgbClr val="FF0000"/>
                </a:solidFill>
                <a:latin typeface="Calibri"/>
                <a:ea typeface="Calibri"/>
                <a:cs typeface="Calibri"/>
                <a:sym typeface="Calibri"/>
              </a:rPr>
              <a:t>19) Display </a:t>
            </a:r>
            <a:r>
              <a:rPr lang="en-US" sz="1100" b="1" dirty="0" err="1" smtClean="0">
                <a:solidFill>
                  <a:srgbClr val="FF0000"/>
                </a:solidFill>
                <a:latin typeface="Calibri"/>
                <a:ea typeface="Calibri"/>
                <a:cs typeface="Calibri"/>
                <a:sym typeface="Calibri"/>
              </a:rPr>
              <a:t>lterminated</a:t>
            </a:r>
            <a:r>
              <a:rPr lang="en-US" sz="1100" b="1" dirty="0" smtClean="0">
                <a:solidFill>
                  <a:srgbClr val="FF0000"/>
                </a:solidFill>
                <a:latin typeface="Calibri"/>
                <a:ea typeface="Calibri"/>
                <a:cs typeface="Calibri"/>
                <a:sym typeface="Calibri"/>
              </a:rPr>
              <a:t>  label 's info if it is root node</a:t>
            </a:r>
            <a:endParaRPr sz="1100" b="1" dirty="0">
              <a:solidFill>
                <a:srgbClr val="FF0000"/>
              </a:solidFill>
              <a:latin typeface="Calibri"/>
              <a:ea typeface="Calibri"/>
              <a:cs typeface="Calibri"/>
              <a:sym typeface="Calibri"/>
            </a:endParaRPr>
          </a:p>
        </p:txBody>
      </p:sp>
      <p:sp>
        <p:nvSpPr>
          <p:cNvPr id="294" name="Google Shape;294;p14"/>
          <p:cNvSpPr txBox="1"/>
          <p:nvPr/>
        </p:nvSpPr>
        <p:spPr>
          <a:xfrm rot="19752163">
            <a:off x="5119878" y="1866174"/>
            <a:ext cx="2459699" cy="461633"/>
          </a:xfrm>
          <a:prstGeom prst="rect">
            <a:avLst/>
          </a:prstGeom>
          <a:noFill/>
          <a:ln>
            <a:noFill/>
          </a:ln>
        </p:spPr>
        <p:txBody>
          <a:bodyPr spcFirstLastPara="1" wrap="square" lIns="91428" tIns="45704" rIns="91428" bIns="45704" anchor="t" anchorCtr="0">
            <a:spAutoFit/>
          </a:bodyPr>
          <a:lstStyle/>
          <a:p>
            <a:pPr algn="ctr"/>
            <a:r>
              <a:rPr lang="en-US" sz="1200" b="1" dirty="0" smtClean="0">
                <a:solidFill>
                  <a:srgbClr val="FF0000"/>
                </a:solidFill>
                <a:latin typeface="Calibri"/>
                <a:ea typeface="Calibri"/>
                <a:cs typeface="Calibri"/>
                <a:sym typeface="Calibri"/>
              </a:rPr>
              <a:t>20) Display info of the terminated root label</a:t>
            </a:r>
            <a:endParaRPr sz="1200" b="1" dirty="0">
              <a:solidFill>
                <a:srgbClr val="FF0000"/>
              </a:solidFill>
              <a:latin typeface="Calibri"/>
              <a:ea typeface="Calibri"/>
              <a:cs typeface="Calibri"/>
              <a:sym typeface="Calibri"/>
            </a:endParaRPr>
          </a:p>
        </p:txBody>
      </p:sp>
      <p:sp>
        <p:nvSpPr>
          <p:cNvPr id="295" name="Google Shape;295;p14"/>
          <p:cNvSpPr/>
          <p:nvPr/>
        </p:nvSpPr>
        <p:spPr>
          <a:xfrm>
            <a:off x="3979934" y="74991"/>
            <a:ext cx="1872208" cy="1265777"/>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IN" b="1" dirty="0" err="1" smtClean="0">
                <a:solidFill>
                  <a:schemeClr val="bg1"/>
                </a:solidFill>
              </a:rPr>
              <a:t>Recompute</a:t>
            </a:r>
            <a:r>
              <a:rPr lang="en-IN" b="1" dirty="0" smtClean="0">
                <a:solidFill>
                  <a:schemeClr val="bg1"/>
                </a:solidFill>
              </a:rPr>
              <a:t> Label Attributes</a:t>
            </a:r>
            <a:endParaRPr lang="en-IN" b="1" dirty="0">
              <a:solidFill>
                <a:schemeClr val="bg1"/>
              </a:solidFill>
            </a:endParaRPr>
          </a:p>
        </p:txBody>
      </p:sp>
      <p:cxnSp>
        <p:nvCxnSpPr>
          <p:cNvPr id="296" name="Google Shape;296;p14"/>
          <p:cNvCxnSpPr/>
          <p:nvPr/>
        </p:nvCxnSpPr>
        <p:spPr>
          <a:xfrm flipV="1">
            <a:off x="4860032" y="1340768"/>
            <a:ext cx="0" cy="1162558"/>
          </a:xfrm>
          <a:prstGeom prst="straightConnector1">
            <a:avLst/>
          </a:prstGeom>
          <a:noFill/>
          <a:ln w="28575" cap="flat" cmpd="sng">
            <a:solidFill>
              <a:schemeClr val="dk1"/>
            </a:solidFill>
            <a:prstDash val="solid"/>
            <a:round/>
            <a:headEnd type="none" w="sm" len="sm"/>
            <a:tailEnd type="stealth" w="med" len="med"/>
          </a:ln>
        </p:spPr>
      </p:cxnSp>
      <p:sp>
        <p:nvSpPr>
          <p:cNvPr id="35" name="Google Shape;229;p12"/>
          <p:cNvSpPr/>
          <p:nvPr/>
        </p:nvSpPr>
        <p:spPr>
          <a:xfrm>
            <a:off x="467544" y="303987"/>
            <a:ext cx="1755448" cy="369300"/>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latin typeface="Calibri"/>
                <a:ea typeface="Calibri"/>
                <a:cs typeface="Calibri"/>
                <a:sym typeface="Calibri"/>
              </a:rPr>
              <a:t>Labelled Buffer</a:t>
            </a:r>
            <a:endParaRPr dirty="0">
              <a:solidFill>
                <a:schemeClr val="lt1"/>
              </a:solidFill>
              <a:latin typeface="Calibri"/>
              <a:ea typeface="Calibri"/>
              <a:cs typeface="Calibri"/>
              <a:sym typeface="Calibri"/>
            </a:endParaRPr>
          </a:p>
        </p:txBody>
      </p:sp>
      <p:sp>
        <p:nvSpPr>
          <p:cNvPr id="42" name="Google Shape;295;p14"/>
          <p:cNvSpPr/>
          <p:nvPr/>
        </p:nvSpPr>
        <p:spPr>
          <a:xfrm>
            <a:off x="3923928" y="5547599"/>
            <a:ext cx="1872208" cy="1265777"/>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ea typeface="Calibri"/>
                <a:cs typeface="Calibri"/>
                <a:sym typeface="Calibri"/>
              </a:rPr>
              <a:t>Path Compression</a:t>
            </a:r>
            <a:endParaRPr lang="en-US" dirty="0">
              <a:solidFill>
                <a:schemeClr val="lt1"/>
              </a:solidFill>
              <a:ea typeface="Calibri"/>
              <a:cs typeface="Calibri"/>
              <a:sym typeface="Calibri"/>
            </a:endParaRPr>
          </a:p>
        </p:txBody>
      </p:sp>
      <p:cxnSp>
        <p:nvCxnSpPr>
          <p:cNvPr id="43" name="Google Shape;282;p14"/>
          <p:cNvCxnSpPr/>
          <p:nvPr/>
        </p:nvCxnSpPr>
        <p:spPr>
          <a:xfrm flipH="1">
            <a:off x="5076056" y="4025386"/>
            <a:ext cx="4721" cy="1522213"/>
          </a:xfrm>
          <a:prstGeom prst="straightConnector1">
            <a:avLst/>
          </a:prstGeom>
          <a:noFill/>
          <a:ln w="28575" cap="flat" cmpd="sng">
            <a:solidFill>
              <a:schemeClr val="dk1"/>
            </a:solidFill>
            <a:prstDash val="solid"/>
            <a:round/>
            <a:headEnd type="none" w="sm" len="sm"/>
            <a:tailEnd type="stealth" w="med" len="med"/>
          </a:ln>
        </p:spPr>
      </p:cxnSp>
      <p:sp>
        <p:nvSpPr>
          <p:cNvPr id="57" name="Google Shape;293;p14"/>
          <p:cNvSpPr txBox="1"/>
          <p:nvPr/>
        </p:nvSpPr>
        <p:spPr>
          <a:xfrm>
            <a:off x="4860032" y="1455199"/>
            <a:ext cx="1152128" cy="461633"/>
          </a:xfrm>
          <a:prstGeom prst="rect">
            <a:avLst/>
          </a:prstGeom>
          <a:noFill/>
          <a:ln>
            <a:noFill/>
          </a:ln>
        </p:spPr>
        <p:txBody>
          <a:bodyPr spcFirstLastPara="1" wrap="square" lIns="91428" tIns="45704" rIns="91428" bIns="45704" anchor="t" anchorCtr="0">
            <a:spAutoFit/>
          </a:bodyPr>
          <a:lstStyle/>
          <a:p>
            <a:r>
              <a:rPr lang="en-US" sz="1200" b="1" dirty="0">
                <a:solidFill>
                  <a:srgbClr val="FF0000"/>
                </a:solidFill>
                <a:latin typeface="Calibri"/>
                <a:ea typeface="Calibri"/>
                <a:cs typeface="Calibri"/>
                <a:sym typeface="Calibri"/>
              </a:rPr>
              <a:t>7</a:t>
            </a:r>
            <a:r>
              <a:rPr lang="en-US" sz="1200" b="1" dirty="0" smtClean="0">
                <a:solidFill>
                  <a:srgbClr val="FF0000"/>
                </a:solidFill>
                <a:latin typeface="Calibri"/>
                <a:ea typeface="Calibri"/>
                <a:cs typeface="Calibri"/>
                <a:sym typeface="Calibri"/>
              </a:rPr>
              <a:t>) Update root label's info</a:t>
            </a:r>
            <a:endParaRPr sz="1200" b="1" dirty="0">
              <a:solidFill>
                <a:srgbClr val="FF0000"/>
              </a:solidFill>
              <a:latin typeface="Calibri"/>
              <a:ea typeface="Calibri"/>
              <a:cs typeface="Calibri"/>
              <a:sym typeface="Calibri"/>
            </a:endParaRPr>
          </a:p>
        </p:txBody>
      </p:sp>
      <p:cxnSp>
        <p:nvCxnSpPr>
          <p:cNvPr id="62" name="Google Shape;296;p14"/>
          <p:cNvCxnSpPr/>
          <p:nvPr/>
        </p:nvCxnSpPr>
        <p:spPr>
          <a:xfrm flipV="1">
            <a:off x="5220071" y="4005064"/>
            <a:ext cx="1" cy="1509226"/>
          </a:xfrm>
          <a:prstGeom prst="straightConnector1">
            <a:avLst/>
          </a:prstGeom>
          <a:noFill/>
          <a:ln w="28575" cap="flat" cmpd="sng">
            <a:solidFill>
              <a:schemeClr val="dk1"/>
            </a:solidFill>
            <a:prstDash val="solid"/>
            <a:round/>
            <a:headEnd type="none" w="sm" len="sm"/>
            <a:tailEnd type="stealth" w="med" len="med"/>
          </a:ln>
        </p:spPr>
      </p:cxnSp>
      <p:sp>
        <p:nvSpPr>
          <p:cNvPr id="150" name="Google Shape;288;p14"/>
          <p:cNvSpPr txBox="1"/>
          <p:nvPr/>
        </p:nvSpPr>
        <p:spPr>
          <a:xfrm rot="1258539">
            <a:off x="2107305" y="2046961"/>
            <a:ext cx="2478714" cy="769409"/>
          </a:xfrm>
          <a:prstGeom prst="rect">
            <a:avLst/>
          </a:prstGeom>
          <a:noFill/>
          <a:ln>
            <a:noFill/>
          </a:ln>
        </p:spPr>
        <p:txBody>
          <a:bodyPr spcFirstLastPara="1" wrap="square" lIns="91428" tIns="45704" rIns="91428" bIns="45704" anchor="t" anchorCtr="0">
            <a:spAutoFit/>
          </a:bodyPr>
          <a:lstStyle/>
          <a:p>
            <a:r>
              <a:rPr lang="en-US" sz="1100" b="1" dirty="0">
                <a:solidFill>
                  <a:srgbClr val="FF0000"/>
                </a:solidFill>
                <a:ea typeface="Calibri"/>
                <a:cs typeface="Calibri"/>
                <a:sym typeface="Calibri"/>
              </a:rPr>
              <a:t>2</a:t>
            </a:r>
            <a:r>
              <a:rPr lang="en-US" sz="1100" b="1" dirty="0" smtClean="0">
                <a:solidFill>
                  <a:srgbClr val="FF0000"/>
                </a:solidFill>
                <a:ea typeface="Calibri"/>
                <a:cs typeface="Calibri"/>
                <a:sym typeface="Calibri"/>
              </a:rPr>
              <a:t>) Find root label of the assigned label</a:t>
            </a:r>
          </a:p>
          <a:p>
            <a:r>
              <a:rPr lang="en-US" sz="1100" b="1" dirty="0">
                <a:solidFill>
                  <a:srgbClr val="FF0000"/>
                </a:solidFill>
                <a:ea typeface="Calibri"/>
                <a:cs typeface="Calibri"/>
                <a:sym typeface="Calibri"/>
              </a:rPr>
              <a:t>6</a:t>
            </a:r>
            <a:r>
              <a:rPr lang="en-US" sz="1100" b="1" dirty="0" smtClean="0">
                <a:solidFill>
                  <a:srgbClr val="FF0000"/>
                </a:solidFill>
                <a:ea typeface="Calibri"/>
                <a:cs typeface="Calibri"/>
                <a:sym typeface="Calibri"/>
              </a:rPr>
              <a:t>) Update root label's info</a:t>
            </a:r>
          </a:p>
          <a:p>
            <a:r>
              <a:rPr lang="en-US" sz="1100" b="1" dirty="0" smtClean="0">
                <a:solidFill>
                  <a:srgbClr val="FF0000"/>
                </a:solidFill>
                <a:ea typeface="Calibri"/>
                <a:cs typeface="Calibri"/>
                <a:sym typeface="Calibri"/>
              </a:rPr>
              <a:t>8) Merge connected labels </a:t>
            </a:r>
          </a:p>
          <a:p>
            <a:r>
              <a:rPr lang="en-US" sz="1100" b="1" dirty="0" smtClean="0">
                <a:solidFill>
                  <a:srgbClr val="FF0000"/>
                </a:solidFill>
                <a:ea typeface="Calibri"/>
                <a:cs typeface="Calibri"/>
                <a:sym typeface="Calibri"/>
              </a:rPr>
              <a:t>12) Recycle labels</a:t>
            </a:r>
            <a:endParaRPr lang="en-US" sz="1100" b="1" dirty="0">
              <a:solidFill>
                <a:srgbClr val="FF0000"/>
              </a:solidFill>
              <a:ea typeface="Calibri"/>
              <a:cs typeface="Calibri"/>
              <a:sym typeface="Calibri"/>
            </a:endParaRPr>
          </a:p>
        </p:txBody>
      </p:sp>
      <p:sp>
        <p:nvSpPr>
          <p:cNvPr id="59" name="Google Shape;177;p10"/>
          <p:cNvSpPr/>
          <p:nvPr/>
        </p:nvSpPr>
        <p:spPr>
          <a:xfrm>
            <a:off x="7141096" y="53072"/>
            <a:ext cx="1872208" cy="1265775"/>
          </a:xfrm>
          <a:prstGeom prst="rect">
            <a:avLst/>
          </a:prstGeom>
          <a:solidFill>
            <a:srgbClr val="00B05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Display Unit</a:t>
            </a:r>
            <a:endParaRPr>
              <a:solidFill>
                <a:schemeClr val="lt1"/>
              </a:solidFill>
              <a:latin typeface="Calibri"/>
              <a:ea typeface="Calibri"/>
              <a:cs typeface="Calibri"/>
              <a:sym typeface="Calibri"/>
            </a:endParaRPr>
          </a:p>
        </p:txBody>
      </p:sp>
      <p:sp>
        <p:nvSpPr>
          <p:cNvPr id="60" name="Google Shape;275;p14"/>
          <p:cNvSpPr/>
          <p:nvPr/>
        </p:nvSpPr>
        <p:spPr>
          <a:xfrm>
            <a:off x="467544" y="5373216"/>
            <a:ext cx="1774576" cy="137443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Recycle</a:t>
            </a:r>
            <a:endParaRPr dirty="0">
              <a:solidFill>
                <a:schemeClr val="lt1"/>
              </a:solidFill>
              <a:latin typeface="Calibri"/>
              <a:ea typeface="Calibri"/>
              <a:cs typeface="Calibri"/>
              <a:sym typeface="Calibri"/>
            </a:endParaRPr>
          </a:p>
        </p:txBody>
      </p:sp>
      <p:sp>
        <p:nvSpPr>
          <p:cNvPr id="61" name="Google Shape;276;p14"/>
          <p:cNvSpPr/>
          <p:nvPr/>
        </p:nvSpPr>
        <p:spPr>
          <a:xfrm>
            <a:off x="302913" y="3438894"/>
            <a:ext cx="1872208" cy="1060334"/>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63" name="Google Shape;277;p14"/>
          <p:cNvCxnSpPr/>
          <p:nvPr/>
        </p:nvCxnSpPr>
        <p:spPr>
          <a:xfrm flipV="1">
            <a:off x="590945" y="3438893"/>
            <a:ext cx="0" cy="1065282"/>
          </a:xfrm>
          <a:prstGeom prst="straightConnector1">
            <a:avLst/>
          </a:prstGeom>
          <a:noFill/>
          <a:ln w="28575" cap="flat" cmpd="sng">
            <a:solidFill>
              <a:schemeClr val="dk1"/>
            </a:solidFill>
            <a:prstDash val="solid"/>
            <a:round/>
            <a:headEnd type="none" w="sm" len="sm"/>
            <a:tailEnd type="none" w="sm" len="sm"/>
          </a:ln>
        </p:spPr>
      </p:cxnSp>
      <p:cxnSp>
        <p:nvCxnSpPr>
          <p:cNvPr id="64" name="Google Shape;278;p14"/>
          <p:cNvCxnSpPr/>
          <p:nvPr/>
        </p:nvCxnSpPr>
        <p:spPr>
          <a:xfrm rot="10800000" flipH="1">
            <a:off x="302913" y="3429000"/>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65" name="Google Shape;279;p14"/>
          <p:cNvCxnSpPr/>
          <p:nvPr/>
        </p:nvCxnSpPr>
        <p:spPr>
          <a:xfrm rot="10800000" flipH="1">
            <a:off x="302913" y="4499228"/>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66" name="Google Shape;280;p14"/>
          <p:cNvCxnSpPr/>
          <p:nvPr/>
        </p:nvCxnSpPr>
        <p:spPr>
          <a:xfrm flipH="1" flipV="1">
            <a:off x="302913" y="3438893"/>
            <a:ext cx="17919" cy="1070228"/>
          </a:xfrm>
          <a:prstGeom prst="straightConnector1">
            <a:avLst/>
          </a:prstGeom>
          <a:noFill/>
          <a:ln w="28575" cap="flat" cmpd="sng">
            <a:solidFill>
              <a:schemeClr val="dk1"/>
            </a:solidFill>
            <a:prstDash val="solid"/>
            <a:round/>
            <a:headEnd type="none" w="sm" len="sm"/>
            <a:tailEnd type="none" w="sm" len="sm"/>
          </a:ln>
        </p:spPr>
      </p:cxnSp>
      <p:sp>
        <p:nvSpPr>
          <p:cNvPr id="67" name="Google Shape;229;p12"/>
          <p:cNvSpPr/>
          <p:nvPr/>
        </p:nvSpPr>
        <p:spPr>
          <a:xfrm>
            <a:off x="512297" y="3738550"/>
            <a:ext cx="1662826" cy="338522"/>
          </a:xfrm>
          <a:prstGeom prst="rect">
            <a:avLst/>
          </a:prstGeom>
          <a:noFill/>
          <a:ln>
            <a:noFill/>
          </a:ln>
        </p:spPr>
        <p:txBody>
          <a:bodyPr spcFirstLastPara="1" wrap="square" lIns="91428" tIns="45704" rIns="91428" bIns="45704" anchor="t" anchorCtr="0">
            <a:spAutoFit/>
          </a:bodyPr>
          <a:lstStyle/>
          <a:p>
            <a:pPr algn="ctr"/>
            <a:r>
              <a:rPr lang="en-US" sz="1600" b="1" dirty="0" smtClean="0">
                <a:solidFill>
                  <a:schemeClr val="lt1"/>
                </a:solidFill>
                <a:latin typeface="Calibri"/>
                <a:ea typeface="Calibri"/>
                <a:cs typeface="Calibri"/>
                <a:sym typeface="Calibri"/>
              </a:rPr>
              <a:t>Available Labels</a:t>
            </a:r>
            <a:endParaRPr sz="1600" dirty="0">
              <a:solidFill>
                <a:schemeClr val="lt1"/>
              </a:solidFill>
              <a:latin typeface="Calibri"/>
              <a:ea typeface="Calibri"/>
              <a:cs typeface="Calibri"/>
              <a:sym typeface="Calibri"/>
            </a:endParaRPr>
          </a:p>
        </p:txBody>
      </p:sp>
      <p:cxnSp>
        <p:nvCxnSpPr>
          <p:cNvPr id="74" name="Google Shape;296;p14"/>
          <p:cNvCxnSpPr/>
          <p:nvPr/>
        </p:nvCxnSpPr>
        <p:spPr>
          <a:xfrm flipV="1">
            <a:off x="1343710" y="4483628"/>
            <a:ext cx="0" cy="863393"/>
          </a:xfrm>
          <a:prstGeom prst="straightConnector1">
            <a:avLst/>
          </a:prstGeom>
          <a:noFill/>
          <a:ln w="28575" cap="flat" cmpd="sng">
            <a:solidFill>
              <a:schemeClr val="dk1"/>
            </a:solidFill>
            <a:prstDash val="solid"/>
            <a:round/>
            <a:headEnd type="none" w="sm" len="sm"/>
            <a:tailEnd type="stealth" w="med" len="med"/>
          </a:ln>
        </p:spPr>
      </p:cxnSp>
      <p:cxnSp>
        <p:nvCxnSpPr>
          <p:cNvPr id="76" name="Google Shape;285;p14"/>
          <p:cNvCxnSpPr/>
          <p:nvPr/>
        </p:nvCxnSpPr>
        <p:spPr>
          <a:xfrm>
            <a:off x="5473768" y="3802238"/>
            <a:ext cx="2542088" cy="1513447"/>
          </a:xfrm>
          <a:prstGeom prst="straightConnector1">
            <a:avLst/>
          </a:prstGeom>
          <a:noFill/>
          <a:ln w="28575" cap="flat" cmpd="sng">
            <a:solidFill>
              <a:schemeClr val="dk1"/>
            </a:solidFill>
            <a:prstDash val="solid"/>
            <a:round/>
            <a:headEnd type="none" w="sm" len="sm"/>
            <a:tailEnd type="stealth" w="med" len="med"/>
          </a:ln>
        </p:spPr>
      </p:cxnSp>
      <p:cxnSp>
        <p:nvCxnSpPr>
          <p:cNvPr id="77" name="Google Shape;300;p14"/>
          <p:cNvCxnSpPr/>
          <p:nvPr/>
        </p:nvCxnSpPr>
        <p:spPr>
          <a:xfrm flipH="1" flipV="1">
            <a:off x="5292080" y="3890993"/>
            <a:ext cx="2520280" cy="1482223"/>
          </a:xfrm>
          <a:prstGeom prst="straightConnector1">
            <a:avLst/>
          </a:prstGeom>
          <a:noFill/>
          <a:ln w="28575" cap="flat" cmpd="sng">
            <a:solidFill>
              <a:schemeClr val="dk1"/>
            </a:solidFill>
            <a:prstDash val="solid"/>
            <a:round/>
            <a:headEnd type="none" w="sm" len="sm"/>
            <a:tailEnd type="stealth" w="med" len="med"/>
          </a:ln>
        </p:spPr>
      </p:cxnSp>
      <p:cxnSp>
        <p:nvCxnSpPr>
          <p:cNvPr id="82" name="Google Shape;286;p14"/>
          <p:cNvCxnSpPr/>
          <p:nvPr/>
        </p:nvCxnSpPr>
        <p:spPr>
          <a:xfrm flipV="1">
            <a:off x="2242120" y="3738551"/>
            <a:ext cx="1977705" cy="1634665"/>
          </a:xfrm>
          <a:prstGeom prst="straightConnector1">
            <a:avLst/>
          </a:prstGeom>
          <a:noFill/>
          <a:ln w="28575" cap="flat" cmpd="sng">
            <a:solidFill>
              <a:schemeClr val="dk1"/>
            </a:solidFill>
            <a:prstDash val="solid"/>
            <a:round/>
            <a:headEnd type="none" w="sm" len="sm"/>
            <a:tailEnd type="stealth" w="med" len="med"/>
          </a:ln>
        </p:spPr>
      </p:cxnSp>
      <p:sp>
        <p:nvSpPr>
          <p:cNvPr id="94" name="Google Shape;292;p14"/>
          <p:cNvSpPr txBox="1"/>
          <p:nvPr/>
        </p:nvSpPr>
        <p:spPr>
          <a:xfrm>
            <a:off x="3997080" y="4221088"/>
            <a:ext cx="1145001" cy="1277240"/>
          </a:xfrm>
          <a:prstGeom prst="rect">
            <a:avLst/>
          </a:prstGeom>
          <a:noFill/>
          <a:ln>
            <a:noFill/>
          </a:ln>
        </p:spPr>
        <p:txBody>
          <a:bodyPr spcFirstLastPara="1" wrap="square" lIns="91428" tIns="45704" rIns="91428" bIns="45704" anchor="t" anchorCtr="0">
            <a:spAutoFit/>
          </a:bodyPr>
          <a:lstStyle/>
          <a:p>
            <a:pPr algn="r"/>
            <a:r>
              <a:rPr lang="en-US" sz="1100" b="1" dirty="0" smtClean="0">
                <a:solidFill>
                  <a:srgbClr val="FF0000"/>
                </a:solidFill>
                <a:latin typeface="Calibri"/>
                <a:ea typeface="Calibri"/>
                <a:cs typeface="Calibri"/>
                <a:sym typeface="Calibri"/>
              </a:rPr>
              <a:t>3), 15) Compress paths of the labels if possible and find root label of the given label.</a:t>
            </a:r>
          </a:p>
        </p:txBody>
      </p:sp>
      <p:sp>
        <p:nvSpPr>
          <p:cNvPr id="95" name="Google Shape;292;p14"/>
          <p:cNvSpPr txBox="1"/>
          <p:nvPr/>
        </p:nvSpPr>
        <p:spPr>
          <a:xfrm>
            <a:off x="51227" y="4581128"/>
            <a:ext cx="1280413" cy="646298"/>
          </a:xfrm>
          <a:prstGeom prst="rect">
            <a:avLst/>
          </a:prstGeom>
          <a:noFill/>
          <a:ln>
            <a:noFill/>
          </a:ln>
        </p:spPr>
        <p:txBody>
          <a:bodyPr spcFirstLastPara="1" wrap="square" lIns="91428" tIns="45704" rIns="91428" bIns="45704" anchor="t" anchorCtr="0">
            <a:spAutoFit/>
          </a:bodyPr>
          <a:lstStyle/>
          <a:p>
            <a:pPr algn="r"/>
            <a:r>
              <a:rPr lang="en-US" sz="1200" b="1" dirty="0" smtClean="0">
                <a:solidFill>
                  <a:srgbClr val="FF0000"/>
                </a:solidFill>
                <a:latin typeface="Calibri"/>
                <a:ea typeface="Calibri"/>
                <a:cs typeface="Calibri"/>
                <a:sym typeface="Calibri"/>
              </a:rPr>
              <a:t>18) Recycle label if it's root label has terminated</a:t>
            </a:r>
            <a:endParaRPr sz="1200" b="1" dirty="0">
              <a:solidFill>
                <a:srgbClr val="FF0000"/>
              </a:solidFill>
              <a:latin typeface="Calibri"/>
              <a:ea typeface="Calibri"/>
              <a:cs typeface="Calibri"/>
              <a:sym typeface="Calibri"/>
            </a:endParaRPr>
          </a:p>
        </p:txBody>
      </p:sp>
      <p:sp>
        <p:nvSpPr>
          <p:cNvPr id="96" name="Google Shape;292;p14"/>
          <p:cNvSpPr txBox="1"/>
          <p:nvPr/>
        </p:nvSpPr>
        <p:spPr>
          <a:xfrm rot="19280780">
            <a:off x="1530620" y="4070521"/>
            <a:ext cx="2648116" cy="430855"/>
          </a:xfrm>
          <a:prstGeom prst="rect">
            <a:avLst/>
          </a:prstGeom>
          <a:noFill/>
          <a:ln>
            <a:noFill/>
          </a:ln>
        </p:spPr>
        <p:txBody>
          <a:bodyPr spcFirstLastPara="1" wrap="square" lIns="91428" tIns="45704" rIns="91428" bIns="45704" anchor="t" anchorCtr="0">
            <a:spAutoFit/>
          </a:bodyPr>
          <a:lstStyle/>
          <a:p>
            <a:pPr algn="ctr"/>
            <a:r>
              <a:rPr lang="en-US" sz="1100" b="1" dirty="0" smtClean="0">
                <a:solidFill>
                  <a:srgbClr val="FF0000"/>
                </a:solidFill>
                <a:latin typeface="Calibri"/>
                <a:ea typeface="Calibri"/>
                <a:cs typeface="Calibri"/>
                <a:sym typeface="Calibri"/>
              </a:rPr>
              <a:t>13) Recycle terminated labels</a:t>
            </a:r>
          </a:p>
          <a:p>
            <a:pPr algn="ctr"/>
            <a:r>
              <a:rPr lang="en-US" sz="1100" b="1" dirty="0" smtClean="0">
                <a:solidFill>
                  <a:srgbClr val="FF0000"/>
                </a:solidFill>
                <a:latin typeface="Calibri"/>
                <a:ea typeface="Calibri"/>
                <a:cs typeface="Calibri"/>
                <a:sym typeface="Calibri"/>
              </a:rPr>
              <a:t>17) Receive root label of the given label</a:t>
            </a:r>
            <a:endParaRPr sz="1100" b="1" dirty="0">
              <a:solidFill>
                <a:srgbClr val="FF0000"/>
              </a:solidFill>
              <a:latin typeface="Calibri"/>
              <a:ea typeface="Calibri"/>
              <a:cs typeface="Calibri"/>
              <a:sym typeface="Calibri"/>
            </a:endParaRPr>
          </a:p>
        </p:txBody>
      </p:sp>
      <p:sp>
        <p:nvSpPr>
          <p:cNvPr id="97" name="Google Shape;292;p14"/>
          <p:cNvSpPr txBox="1"/>
          <p:nvPr/>
        </p:nvSpPr>
        <p:spPr>
          <a:xfrm>
            <a:off x="5175127" y="4725144"/>
            <a:ext cx="1118365" cy="600132"/>
          </a:xfrm>
          <a:prstGeom prst="rect">
            <a:avLst/>
          </a:prstGeom>
          <a:noFill/>
          <a:ln>
            <a:noFill/>
          </a:ln>
        </p:spPr>
        <p:txBody>
          <a:bodyPr spcFirstLastPara="1" wrap="square" lIns="91428" tIns="45704" rIns="91428" bIns="45704" anchor="t" anchorCtr="0">
            <a:spAutoFit/>
          </a:bodyPr>
          <a:lstStyle/>
          <a:p>
            <a:r>
              <a:rPr lang="en-US" sz="1100" b="1" dirty="0" smtClean="0">
                <a:solidFill>
                  <a:srgbClr val="FF0000"/>
                </a:solidFill>
                <a:latin typeface="Calibri"/>
                <a:ea typeface="Calibri"/>
                <a:cs typeface="Calibri"/>
                <a:sym typeface="Calibri"/>
              </a:rPr>
              <a:t>4), 16) Send root label of the given label</a:t>
            </a:r>
          </a:p>
        </p:txBody>
      </p:sp>
      <p:cxnSp>
        <p:nvCxnSpPr>
          <p:cNvPr id="98" name="Google Shape;285;p14"/>
          <p:cNvCxnSpPr>
            <a:stCxn id="272" idx="2"/>
            <a:endCxn id="271" idx="3"/>
          </p:cNvCxnSpPr>
          <p:nvPr/>
        </p:nvCxnSpPr>
        <p:spPr>
          <a:xfrm flipH="1" flipV="1">
            <a:off x="2140956" y="2532042"/>
            <a:ext cx="1914659" cy="737260"/>
          </a:xfrm>
          <a:prstGeom prst="straightConnector1">
            <a:avLst/>
          </a:prstGeom>
          <a:noFill/>
          <a:ln w="28575" cap="flat" cmpd="sng">
            <a:solidFill>
              <a:schemeClr val="dk1"/>
            </a:solidFill>
            <a:prstDash val="solid"/>
            <a:round/>
            <a:headEnd type="none" w="sm" len="sm"/>
            <a:tailEnd type="stealth" w="med" len="med"/>
          </a:ln>
        </p:spPr>
      </p:cxnSp>
      <p:sp>
        <p:nvSpPr>
          <p:cNvPr id="102" name="Google Shape;288;p14"/>
          <p:cNvSpPr txBox="1"/>
          <p:nvPr/>
        </p:nvSpPr>
        <p:spPr>
          <a:xfrm rot="1258539">
            <a:off x="1977143" y="2893038"/>
            <a:ext cx="1983725" cy="261578"/>
          </a:xfrm>
          <a:prstGeom prst="rect">
            <a:avLst/>
          </a:prstGeom>
          <a:noFill/>
          <a:ln>
            <a:noFill/>
          </a:ln>
        </p:spPr>
        <p:txBody>
          <a:bodyPr spcFirstLastPara="1" wrap="square" lIns="91428" tIns="45704" rIns="91428" bIns="45704" anchor="t" anchorCtr="0">
            <a:spAutoFit/>
          </a:bodyPr>
          <a:lstStyle/>
          <a:p>
            <a:pPr algn="ctr"/>
            <a:r>
              <a:rPr lang="en-US" sz="1100" b="1" dirty="0" smtClean="0">
                <a:solidFill>
                  <a:srgbClr val="FF0000"/>
                </a:solidFill>
                <a:ea typeface="Calibri"/>
                <a:cs typeface="Calibri"/>
                <a:sym typeface="Calibri"/>
              </a:rPr>
              <a:t>5) Receive root label</a:t>
            </a:r>
            <a:endParaRPr lang="en-US" sz="1100" b="1" dirty="0">
              <a:solidFill>
                <a:srgbClr val="FF0000"/>
              </a:solidFill>
              <a:ea typeface="Calibri"/>
              <a:cs typeface="Calibri"/>
              <a:sym typeface="Calibri"/>
            </a:endParaRPr>
          </a:p>
        </p:txBody>
      </p:sp>
      <p:sp>
        <p:nvSpPr>
          <p:cNvPr id="103" name="Google Shape;293;p14"/>
          <p:cNvSpPr txBox="1"/>
          <p:nvPr/>
        </p:nvSpPr>
        <p:spPr>
          <a:xfrm rot="1777435">
            <a:off x="5585390" y="4148380"/>
            <a:ext cx="2109859" cy="276967"/>
          </a:xfrm>
          <a:prstGeom prst="rect">
            <a:avLst/>
          </a:prstGeom>
          <a:noFill/>
          <a:ln>
            <a:noFill/>
          </a:ln>
        </p:spPr>
        <p:txBody>
          <a:bodyPr spcFirstLastPara="1" wrap="square" lIns="91428" tIns="45704" rIns="91428" bIns="45704" anchor="t" anchorCtr="0">
            <a:spAutoFit/>
          </a:bodyPr>
          <a:lstStyle/>
          <a:p>
            <a:pPr algn="ctr"/>
            <a:r>
              <a:rPr lang="en-US" sz="1200" b="1" dirty="0" smtClean="0">
                <a:solidFill>
                  <a:srgbClr val="FF0000"/>
                </a:solidFill>
                <a:latin typeface="Calibri"/>
                <a:ea typeface="Calibri"/>
                <a:cs typeface="Calibri"/>
                <a:sym typeface="Calibri"/>
              </a:rPr>
              <a:t>9) Merge connected labels</a:t>
            </a:r>
            <a:endParaRPr sz="1200" b="1" dirty="0">
              <a:solidFill>
                <a:srgbClr val="FF0000"/>
              </a:solidFill>
              <a:latin typeface="Calibri"/>
              <a:ea typeface="Calibri"/>
              <a:cs typeface="Calibri"/>
              <a:sym typeface="Calibri"/>
            </a:endParaRPr>
          </a:p>
        </p:txBody>
      </p:sp>
      <p:sp>
        <p:nvSpPr>
          <p:cNvPr id="104" name="Google Shape;293;p14"/>
          <p:cNvSpPr txBox="1"/>
          <p:nvPr/>
        </p:nvSpPr>
        <p:spPr>
          <a:xfrm rot="1827758">
            <a:off x="5070624" y="4495400"/>
            <a:ext cx="2445736" cy="276967"/>
          </a:xfrm>
          <a:prstGeom prst="rect">
            <a:avLst/>
          </a:prstGeom>
          <a:noFill/>
          <a:ln>
            <a:noFill/>
          </a:ln>
        </p:spPr>
        <p:txBody>
          <a:bodyPr spcFirstLastPara="1" wrap="square" lIns="91428" tIns="45704" rIns="91428" bIns="45704" anchor="t" anchorCtr="0">
            <a:spAutoFit/>
          </a:bodyPr>
          <a:lstStyle/>
          <a:p>
            <a:pPr algn="ctr"/>
            <a:r>
              <a:rPr lang="en-US" sz="1200" b="1" dirty="0" smtClean="0">
                <a:solidFill>
                  <a:srgbClr val="FF0000"/>
                </a:solidFill>
                <a:latin typeface="Calibri"/>
                <a:ea typeface="Calibri"/>
                <a:cs typeface="Calibri"/>
                <a:sym typeface="Calibri"/>
              </a:rPr>
              <a:t>10) Call Change Reference module</a:t>
            </a:r>
            <a:endParaRPr sz="1200" b="1" dirty="0">
              <a:solidFill>
                <a:srgbClr val="FF0000"/>
              </a:solidFill>
              <a:latin typeface="Calibri"/>
              <a:ea typeface="Calibri"/>
              <a:cs typeface="Calibri"/>
              <a:sym typeface="Calibri"/>
            </a:endParaRPr>
          </a:p>
        </p:txBody>
      </p:sp>
      <p:sp>
        <p:nvSpPr>
          <p:cNvPr id="29" name="TextBox 28"/>
          <p:cNvSpPr txBox="1"/>
          <p:nvPr/>
        </p:nvSpPr>
        <p:spPr>
          <a:xfrm>
            <a:off x="4139952" y="2926685"/>
            <a:ext cx="1471965" cy="646331"/>
          </a:xfrm>
          <a:prstGeom prst="rect">
            <a:avLst/>
          </a:prstGeom>
          <a:noFill/>
        </p:spPr>
        <p:txBody>
          <a:bodyPr wrap="square" rtlCol="0">
            <a:spAutoFit/>
          </a:bodyPr>
          <a:lstStyle/>
          <a:p>
            <a:pPr algn="ctr"/>
            <a:r>
              <a:rPr lang="en-US" b="1" dirty="0">
                <a:solidFill>
                  <a:schemeClr val="lt1"/>
                </a:solidFill>
                <a:ea typeface="Calibri"/>
                <a:cs typeface="Calibri"/>
                <a:sym typeface="Calibri"/>
              </a:rPr>
              <a:t>Tracing &amp; </a:t>
            </a:r>
            <a:r>
              <a:rPr lang="en-US" b="1" dirty="0" smtClean="0">
                <a:solidFill>
                  <a:schemeClr val="lt1"/>
                </a:solidFill>
                <a:ea typeface="Calibri"/>
                <a:cs typeface="Calibri"/>
                <a:sym typeface="Calibri"/>
              </a:rPr>
              <a:t>Computation</a:t>
            </a:r>
            <a:endParaRPr lang="en-US" dirty="0"/>
          </a:p>
        </p:txBody>
      </p:sp>
    </p:spTree>
    <p:extLst>
      <p:ext uri="{BB962C8B-B14F-4D97-AF65-F5344CB8AC3E}">
        <p14:creationId xmlns:p14="http://schemas.microsoft.com/office/powerpoint/2010/main" val="4067237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5"/>
          <p:cNvSpPr txBox="1"/>
          <p:nvPr/>
        </p:nvSpPr>
        <p:spPr>
          <a:xfrm>
            <a:off x="251520" y="2348880"/>
            <a:ext cx="8568952" cy="1938960"/>
          </a:xfrm>
          <a:prstGeom prst="rect">
            <a:avLst/>
          </a:prstGeom>
          <a:noFill/>
          <a:ln>
            <a:noFill/>
          </a:ln>
        </p:spPr>
        <p:txBody>
          <a:bodyPr spcFirstLastPara="1" wrap="square" lIns="91428" tIns="45704" rIns="91428" bIns="45704" anchor="t" anchorCtr="0">
            <a:spAutoFit/>
          </a:bodyPr>
          <a:lstStyle/>
          <a:p>
            <a:pPr algn="ctr"/>
            <a:r>
              <a:rPr lang="en-US" sz="6000" b="1" dirty="0" smtClean="0">
                <a:solidFill>
                  <a:srgbClr val="FF0000"/>
                </a:solidFill>
                <a:latin typeface="Calibri"/>
                <a:ea typeface="Calibri"/>
                <a:cs typeface="Calibri"/>
                <a:sym typeface="Calibri"/>
              </a:rPr>
              <a:t>Functional </a:t>
            </a:r>
            <a:r>
              <a:rPr lang="en-US" sz="6000" b="1" dirty="0">
                <a:solidFill>
                  <a:srgbClr val="FF0000"/>
                </a:solidFill>
                <a:latin typeface="Calibri"/>
                <a:ea typeface="Calibri"/>
                <a:cs typeface="Calibri"/>
                <a:sym typeface="Calibri"/>
              </a:rPr>
              <a:t>Blocks, Entities and </a:t>
            </a:r>
            <a:r>
              <a:rPr lang="en-US" sz="6000" b="1" dirty="0" smtClean="0">
                <a:solidFill>
                  <a:srgbClr val="FF0000"/>
                </a:solidFill>
                <a:latin typeface="Calibri"/>
                <a:ea typeface="Calibri"/>
                <a:cs typeface="Calibri"/>
                <a:sym typeface="Calibri"/>
              </a:rPr>
              <a:t>Databases</a:t>
            </a:r>
            <a:endParaRPr sz="400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048478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13;p16"/>
          <p:cNvSpPr txBox="1"/>
          <p:nvPr/>
        </p:nvSpPr>
        <p:spPr>
          <a:xfrm>
            <a:off x="232809" y="44624"/>
            <a:ext cx="8659671" cy="908393"/>
          </a:xfrm>
          <a:prstGeom prst="rect">
            <a:avLst/>
          </a:prstGeom>
          <a:noFill/>
          <a:ln>
            <a:noFill/>
          </a:ln>
        </p:spPr>
        <p:txBody>
          <a:bodyPr spcFirstLastPara="1" wrap="square" lIns="76669" tIns="38324" rIns="76669" bIns="38324" anchor="t" anchorCtr="0">
            <a:spAutoFit/>
          </a:bodyPr>
          <a:lstStyle/>
          <a:p>
            <a:r>
              <a:rPr lang="en-US" dirty="0">
                <a:solidFill>
                  <a:schemeClr val="dk1"/>
                </a:solidFill>
                <a:latin typeface="Calibri"/>
                <a:ea typeface="Calibri"/>
                <a:cs typeface="Calibri"/>
                <a:sym typeface="Calibri"/>
              </a:rPr>
              <a:t>There </a:t>
            </a:r>
            <a:r>
              <a:rPr lang="en-US" dirty="0" smtClean="0">
                <a:solidFill>
                  <a:schemeClr val="dk1"/>
                </a:solidFill>
                <a:latin typeface="Calibri"/>
                <a:ea typeface="Calibri"/>
                <a:cs typeface="Calibri"/>
                <a:sym typeface="Calibri"/>
              </a:rPr>
              <a:t>were </a:t>
            </a:r>
            <a:r>
              <a:rPr lang="en-US" dirty="0">
                <a:solidFill>
                  <a:schemeClr val="dk1"/>
                </a:solidFill>
                <a:latin typeface="Calibri"/>
                <a:ea typeface="Calibri"/>
                <a:cs typeface="Calibri"/>
                <a:sym typeface="Calibri"/>
              </a:rPr>
              <a:t>total of </a:t>
            </a:r>
            <a:r>
              <a:rPr lang="en-US" b="1" dirty="0">
                <a:solidFill>
                  <a:schemeClr val="dk1"/>
                </a:solidFill>
                <a:latin typeface="Calibri"/>
                <a:ea typeface="Calibri"/>
                <a:cs typeface="Calibri"/>
                <a:sym typeface="Calibri"/>
              </a:rPr>
              <a:t>13 </a:t>
            </a:r>
            <a:r>
              <a:rPr lang="en-US" dirty="0">
                <a:solidFill>
                  <a:schemeClr val="dk1"/>
                </a:solidFill>
                <a:latin typeface="Calibri"/>
                <a:ea typeface="Calibri"/>
                <a:cs typeface="Calibri"/>
                <a:sym typeface="Calibri"/>
              </a:rPr>
              <a:t>functional blocks, entities and databases in the </a:t>
            </a:r>
            <a:r>
              <a:rPr lang="en-US" dirty="0" smtClean="0">
                <a:solidFill>
                  <a:schemeClr val="dk1"/>
                </a:solidFill>
                <a:latin typeface="Calibri"/>
                <a:ea typeface="Calibri"/>
                <a:cs typeface="Calibri"/>
                <a:sym typeface="Calibri"/>
              </a:rPr>
              <a:t>previous proposed solution. Now, </a:t>
            </a:r>
            <a:r>
              <a:rPr lang="en-US" b="1" dirty="0" smtClean="0">
                <a:solidFill>
                  <a:schemeClr val="dk1"/>
                </a:solidFill>
                <a:latin typeface="Calibri"/>
                <a:ea typeface="Calibri"/>
                <a:cs typeface="Calibri"/>
                <a:sym typeface="Calibri"/>
              </a:rPr>
              <a:t>16</a:t>
            </a:r>
            <a:r>
              <a:rPr lang="en-US" dirty="0" smtClean="0">
                <a:solidFill>
                  <a:schemeClr val="dk1"/>
                </a:solidFill>
                <a:latin typeface="Calibri"/>
                <a:ea typeface="Calibri"/>
                <a:cs typeface="Calibri"/>
                <a:sym typeface="Calibri"/>
              </a:rPr>
              <a:t> more </a:t>
            </a:r>
            <a:r>
              <a:rPr lang="en-US" dirty="0">
                <a:solidFill>
                  <a:schemeClr val="dk1"/>
                </a:solidFill>
                <a:ea typeface="Calibri"/>
                <a:cs typeface="Calibri"/>
                <a:sym typeface="Calibri"/>
              </a:rPr>
              <a:t>functional blocks, entities and </a:t>
            </a:r>
            <a:r>
              <a:rPr lang="en-US" dirty="0" smtClean="0">
                <a:solidFill>
                  <a:schemeClr val="dk1"/>
                </a:solidFill>
                <a:ea typeface="Calibri"/>
                <a:cs typeface="Calibri"/>
                <a:sym typeface="Calibri"/>
              </a:rPr>
              <a:t>databases are added in the modified solution as shown below:</a:t>
            </a:r>
            <a:endParaRPr dirty="0">
              <a:solidFill>
                <a:schemeClr val="dk1"/>
              </a:solidFill>
              <a:latin typeface="Calibri"/>
              <a:ea typeface="Calibri"/>
              <a:cs typeface="Calibri"/>
              <a:sym typeface="Calibri"/>
            </a:endParaRPr>
          </a:p>
        </p:txBody>
      </p:sp>
      <p:sp>
        <p:nvSpPr>
          <p:cNvPr id="22" name="Google Shape;271;p14"/>
          <p:cNvSpPr/>
          <p:nvPr/>
        </p:nvSpPr>
        <p:spPr>
          <a:xfrm>
            <a:off x="4698739" y="1124744"/>
            <a:ext cx="1872208" cy="1127167"/>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Labelling Block</a:t>
            </a:r>
            <a:endParaRPr dirty="0">
              <a:solidFill>
                <a:schemeClr val="lt1"/>
              </a:solidFill>
              <a:latin typeface="Calibri"/>
              <a:ea typeface="Calibri"/>
              <a:cs typeface="Calibri"/>
              <a:sym typeface="Calibri"/>
            </a:endParaRPr>
          </a:p>
        </p:txBody>
      </p:sp>
      <p:sp>
        <p:nvSpPr>
          <p:cNvPr id="23" name="Google Shape;274;p14"/>
          <p:cNvSpPr/>
          <p:nvPr/>
        </p:nvSpPr>
        <p:spPr>
          <a:xfrm>
            <a:off x="4698739" y="2656113"/>
            <a:ext cx="1896422" cy="1070227"/>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Find Connected Labels</a:t>
            </a:r>
            <a:endParaRPr lang="en-US" dirty="0">
              <a:solidFill>
                <a:schemeClr val="lt1"/>
              </a:solidFill>
              <a:ea typeface="Calibri"/>
              <a:cs typeface="Calibri"/>
              <a:sym typeface="Calibri"/>
            </a:endParaRPr>
          </a:p>
        </p:txBody>
      </p:sp>
      <p:sp>
        <p:nvSpPr>
          <p:cNvPr id="24" name="Google Shape;275;p14"/>
          <p:cNvSpPr/>
          <p:nvPr/>
        </p:nvSpPr>
        <p:spPr>
          <a:xfrm>
            <a:off x="2510005" y="4085521"/>
            <a:ext cx="1872208" cy="1143678"/>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Update Previous Row and Label</a:t>
            </a:r>
            <a:endParaRPr dirty="0">
              <a:solidFill>
                <a:schemeClr val="lt1"/>
              </a:solidFill>
              <a:latin typeface="Calibri"/>
              <a:ea typeface="Calibri"/>
              <a:cs typeface="Calibri"/>
              <a:sym typeface="Calibri"/>
            </a:endParaRPr>
          </a:p>
        </p:txBody>
      </p:sp>
      <p:sp>
        <p:nvSpPr>
          <p:cNvPr id="25" name="Google Shape;295;p14"/>
          <p:cNvSpPr/>
          <p:nvPr/>
        </p:nvSpPr>
        <p:spPr>
          <a:xfrm>
            <a:off x="221878" y="2656113"/>
            <a:ext cx="1872208" cy="1070227"/>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Find Nearby Labels</a:t>
            </a:r>
            <a:endParaRPr lang="en-US" dirty="0">
              <a:solidFill>
                <a:schemeClr val="lt1"/>
              </a:solidFill>
              <a:ea typeface="Calibri"/>
              <a:cs typeface="Calibri"/>
              <a:sym typeface="Calibri"/>
            </a:endParaRPr>
          </a:p>
        </p:txBody>
      </p:sp>
      <p:sp>
        <p:nvSpPr>
          <p:cNvPr id="26" name="Google Shape;295;p14"/>
          <p:cNvSpPr/>
          <p:nvPr/>
        </p:nvSpPr>
        <p:spPr>
          <a:xfrm>
            <a:off x="6967366" y="1124744"/>
            <a:ext cx="1872208" cy="112716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Assign and Connect</a:t>
            </a:r>
            <a:endParaRPr lang="en-US" dirty="0">
              <a:solidFill>
                <a:schemeClr val="lt1"/>
              </a:solidFill>
              <a:ea typeface="Calibri"/>
              <a:cs typeface="Calibri"/>
              <a:sym typeface="Calibri"/>
            </a:endParaRPr>
          </a:p>
        </p:txBody>
      </p:sp>
      <p:sp>
        <p:nvSpPr>
          <p:cNvPr id="51" name="Google Shape;276;p14"/>
          <p:cNvSpPr/>
          <p:nvPr/>
        </p:nvSpPr>
        <p:spPr>
          <a:xfrm>
            <a:off x="2501046" y="2646806"/>
            <a:ext cx="1872208" cy="1060334"/>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52" name="Google Shape;277;p14"/>
          <p:cNvCxnSpPr/>
          <p:nvPr/>
        </p:nvCxnSpPr>
        <p:spPr>
          <a:xfrm flipV="1">
            <a:off x="2789078" y="2646805"/>
            <a:ext cx="0" cy="1065282"/>
          </a:xfrm>
          <a:prstGeom prst="straightConnector1">
            <a:avLst/>
          </a:prstGeom>
          <a:noFill/>
          <a:ln w="28575" cap="flat" cmpd="sng">
            <a:solidFill>
              <a:schemeClr val="dk1"/>
            </a:solidFill>
            <a:prstDash val="solid"/>
            <a:round/>
            <a:headEnd type="none" w="sm" len="sm"/>
            <a:tailEnd type="none" w="sm" len="sm"/>
          </a:ln>
        </p:spPr>
      </p:cxnSp>
      <p:cxnSp>
        <p:nvCxnSpPr>
          <p:cNvPr id="53" name="Google Shape;278;p14"/>
          <p:cNvCxnSpPr/>
          <p:nvPr/>
        </p:nvCxnSpPr>
        <p:spPr>
          <a:xfrm rot="10800000" flipH="1">
            <a:off x="2501046" y="2636912"/>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54" name="Google Shape;279;p14"/>
          <p:cNvCxnSpPr/>
          <p:nvPr/>
        </p:nvCxnSpPr>
        <p:spPr>
          <a:xfrm rot="10800000" flipH="1">
            <a:off x="2501046" y="3707140"/>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55" name="Google Shape;280;p14"/>
          <p:cNvCxnSpPr/>
          <p:nvPr/>
        </p:nvCxnSpPr>
        <p:spPr>
          <a:xfrm flipH="1" flipV="1">
            <a:off x="2501046" y="2646805"/>
            <a:ext cx="17919" cy="1070228"/>
          </a:xfrm>
          <a:prstGeom prst="straightConnector1">
            <a:avLst/>
          </a:prstGeom>
          <a:noFill/>
          <a:ln w="28575" cap="flat" cmpd="sng">
            <a:solidFill>
              <a:schemeClr val="dk1"/>
            </a:solidFill>
            <a:prstDash val="solid"/>
            <a:round/>
            <a:headEnd type="none" w="sm" len="sm"/>
            <a:tailEnd type="none" w="sm" len="sm"/>
          </a:ln>
        </p:spPr>
      </p:cxnSp>
      <p:sp>
        <p:nvSpPr>
          <p:cNvPr id="56" name="Google Shape;229;p12"/>
          <p:cNvSpPr/>
          <p:nvPr/>
        </p:nvSpPr>
        <p:spPr>
          <a:xfrm>
            <a:off x="2710430" y="2946462"/>
            <a:ext cx="1662826" cy="338522"/>
          </a:xfrm>
          <a:prstGeom prst="rect">
            <a:avLst/>
          </a:prstGeom>
          <a:noFill/>
          <a:ln>
            <a:noFill/>
          </a:ln>
        </p:spPr>
        <p:txBody>
          <a:bodyPr spcFirstLastPara="1" wrap="square" lIns="91428" tIns="45704" rIns="91428" bIns="45704" anchor="t" anchorCtr="0">
            <a:spAutoFit/>
          </a:bodyPr>
          <a:lstStyle/>
          <a:p>
            <a:pPr algn="ctr"/>
            <a:r>
              <a:rPr lang="en-US" sz="1600" b="1" dirty="0" smtClean="0">
                <a:solidFill>
                  <a:schemeClr val="lt1"/>
                </a:solidFill>
                <a:latin typeface="Calibri"/>
                <a:ea typeface="Calibri"/>
                <a:cs typeface="Calibri"/>
                <a:sym typeface="Calibri"/>
              </a:rPr>
              <a:t>Available Labels</a:t>
            </a:r>
            <a:endParaRPr sz="1600" dirty="0">
              <a:solidFill>
                <a:schemeClr val="lt1"/>
              </a:solidFill>
              <a:latin typeface="Calibri"/>
              <a:ea typeface="Calibri"/>
              <a:cs typeface="Calibri"/>
              <a:sym typeface="Calibri"/>
            </a:endParaRPr>
          </a:p>
        </p:txBody>
      </p:sp>
      <p:sp>
        <p:nvSpPr>
          <p:cNvPr id="57" name="Google Shape;276;p14"/>
          <p:cNvSpPr/>
          <p:nvPr/>
        </p:nvSpPr>
        <p:spPr>
          <a:xfrm>
            <a:off x="2471044" y="1134637"/>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58" name="Google Shape;277;p14"/>
          <p:cNvCxnSpPr/>
          <p:nvPr/>
        </p:nvCxnSpPr>
        <p:spPr>
          <a:xfrm rot="10800000">
            <a:off x="2759076" y="1128017"/>
            <a:ext cx="0" cy="1143680"/>
          </a:xfrm>
          <a:prstGeom prst="straightConnector1">
            <a:avLst/>
          </a:prstGeom>
          <a:noFill/>
          <a:ln w="28575" cap="flat" cmpd="sng">
            <a:solidFill>
              <a:schemeClr val="dk1"/>
            </a:solidFill>
            <a:prstDash val="solid"/>
            <a:round/>
            <a:headEnd type="none" w="sm" len="sm"/>
            <a:tailEnd type="none" w="sm" len="sm"/>
          </a:ln>
        </p:spPr>
      </p:cxnSp>
      <p:cxnSp>
        <p:nvCxnSpPr>
          <p:cNvPr id="59" name="Google Shape;278;p14"/>
          <p:cNvCxnSpPr/>
          <p:nvPr/>
        </p:nvCxnSpPr>
        <p:spPr>
          <a:xfrm rot="10800000" flipH="1">
            <a:off x="2471044" y="112474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60" name="Google Shape;279;p14"/>
          <p:cNvCxnSpPr/>
          <p:nvPr/>
        </p:nvCxnSpPr>
        <p:spPr>
          <a:xfrm rot="10800000" flipH="1">
            <a:off x="2471044" y="226180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61" name="Google Shape;280;p14"/>
          <p:cNvCxnSpPr/>
          <p:nvPr/>
        </p:nvCxnSpPr>
        <p:spPr>
          <a:xfrm rot="10800000">
            <a:off x="2473740" y="1134637"/>
            <a:ext cx="0" cy="1143680"/>
          </a:xfrm>
          <a:prstGeom prst="straightConnector1">
            <a:avLst/>
          </a:prstGeom>
          <a:noFill/>
          <a:ln w="28575" cap="flat" cmpd="sng">
            <a:solidFill>
              <a:schemeClr val="dk1"/>
            </a:solidFill>
            <a:prstDash val="solid"/>
            <a:round/>
            <a:headEnd type="none" w="sm" len="sm"/>
            <a:tailEnd type="none" w="sm" len="sm"/>
          </a:ln>
        </p:spPr>
      </p:cxnSp>
      <p:sp>
        <p:nvSpPr>
          <p:cNvPr id="62" name="Google Shape;229;p12"/>
          <p:cNvSpPr/>
          <p:nvPr/>
        </p:nvSpPr>
        <p:spPr>
          <a:xfrm>
            <a:off x="2672536" y="1385552"/>
            <a:ext cx="1755448" cy="646298"/>
          </a:xfrm>
          <a:prstGeom prst="rect">
            <a:avLst/>
          </a:prstGeom>
          <a:noFill/>
          <a:ln>
            <a:noFill/>
          </a:ln>
        </p:spPr>
        <p:txBody>
          <a:bodyPr spcFirstLastPara="1" wrap="square" lIns="91428" tIns="45704" rIns="91428" bIns="45704" anchor="t" anchorCtr="0">
            <a:spAutoFit/>
          </a:bodyPr>
          <a:lstStyle/>
          <a:p>
            <a:pPr algn="ctr"/>
            <a:r>
              <a:rPr lang="en-US" b="1" dirty="0" err="1" smtClean="0">
                <a:solidFill>
                  <a:schemeClr val="lt1"/>
                </a:solidFill>
                <a:latin typeface="Calibri"/>
                <a:ea typeface="Calibri"/>
                <a:cs typeface="Calibri"/>
                <a:sym typeface="Calibri"/>
              </a:rPr>
              <a:t>Thresholded</a:t>
            </a:r>
            <a:r>
              <a:rPr lang="en-US" b="1" dirty="0" smtClean="0">
                <a:solidFill>
                  <a:schemeClr val="lt1"/>
                </a:solidFill>
                <a:latin typeface="Calibri"/>
                <a:ea typeface="Calibri"/>
                <a:cs typeface="Calibri"/>
                <a:sym typeface="Calibri"/>
              </a:rPr>
              <a:t> Buffer</a:t>
            </a:r>
            <a:endParaRPr dirty="0">
              <a:solidFill>
                <a:schemeClr val="lt1"/>
              </a:solidFill>
              <a:latin typeface="Calibri"/>
              <a:ea typeface="Calibri"/>
              <a:cs typeface="Calibri"/>
              <a:sym typeface="Calibri"/>
            </a:endParaRPr>
          </a:p>
        </p:txBody>
      </p:sp>
      <p:sp>
        <p:nvSpPr>
          <p:cNvPr id="63" name="Google Shape;276;p14"/>
          <p:cNvSpPr/>
          <p:nvPr/>
        </p:nvSpPr>
        <p:spPr>
          <a:xfrm>
            <a:off x="6967366" y="2656113"/>
            <a:ext cx="1872207" cy="1036435"/>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64" name="Google Shape;277;p14"/>
          <p:cNvCxnSpPr/>
          <p:nvPr/>
        </p:nvCxnSpPr>
        <p:spPr>
          <a:xfrm flipV="1">
            <a:off x="7255398" y="2656113"/>
            <a:ext cx="0" cy="1041384"/>
          </a:xfrm>
          <a:prstGeom prst="straightConnector1">
            <a:avLst/>
          </a:prstGeom>
          <a:noFill/>
          <a:ln w="28575" cap="flat" cmpd="sng">
            <a:solidFill>
              <a:schemeClr val="dk1"/>
            </a:solidFill>
            <a:prstDash val="solid"/>
            <a:round/>
            <a:headEnd type="none" w="sm" len="sm"/>
            <a:tailEnd type="none" w="sm" len="sm"/>
          </a:ln>
        </p:spPr>
      </p:cxnSp>
      <p:cxnSp>
        <p:nvCxnSpPr>
          <p:cNvPr id="66" name="Google Shape;279;p14"/>
          <p:cNvCxnSpPr/>
          <p:nvPr/>
        </p:nvCxnSpPr>
        <p:spPr>
          <a:xfrm rot="10800000" flipH="1">
            <a:off x="6967366" y="3692549"/>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67" name="Google Shape;280;p14"/>
          <p:cNvCxnSpPr/>
          <p:nvPr/>
        </p:nvCxnSpPr>
        <p:spPr>
          <a:xfrm flipH="1" flipV="1">
            <a:off x="6967365" y="2646805"/>
            <a:ext cx="17920" cy="1055636"/>
          </a:xfrm>
          <a:prstGeom prst="straightConnector1">
            <a:avLst/>
          </a:prstGeom>
          <a:noFill/>
          <a:ln w="28575" cap="flat" cmpd="sng">
            <a:solidFill>
              <a:schemeClr val="dk1"/>
            </a:solidFill>
            <a:prstDash val="solid"/>
            <a:round/>
            <a:headEnd type="none" w="sm" len="sm"/>
            <a:tailEnd type="none" w="sm" len="sm"/>
          </a:ln>
        </p:spPr>
      </p:cxnSp>
      <p:sp>
        <p:nvSpPr>
          <p:cNvPr id="68" name="Google Shape;229;p12"/>
          <p:cNvSpPr/>
          <p:nvPr/>
        </p:nvSpPr>
        <p:spPr>
          <a:xfrm>
            <a:off x="7229654" y="2971530"/>
            <a:ext cx="1662826" cy="338522"/>
          </a:xfrm>
          <a:prstGeom prst="rect">
            <a:avLst/>
          </a:prstGeom>
          <a:noFill/>
          <a:ln>
            <a:noFill/>
          </a:ln>
        </p:spPr>
        <p:txBody>
          <a:bodyPr spcFirstLastPara="1" wrap="square" lIns="91428" tIns="45704" rIns="91428" bIns="45704" anchor="t" anchorCtr="0">
            <a:spAutoFit/>
          </a:bodyPr>
          <a:lstStyle/>
          <a:p>
            <a:pPr algn="ctr"/>
            <a:r>
              <a:rPr lang="en-US" sz="1600" b="1" dirty="0">
                <a:solidFill>
                  <a:schemeClr val="lt1"/>
                </a:solidFill>
                <a:ea typeface="Calibri"/>
                <a:cs typeface="Calibri"/>
                <a:sym typeface="Calibri"/>
              </a:rPr>
              <a:t>Label </a:t>
            </a:r>
            <a:r>
              <a:rPr lang="en-US" sz="1600" b="1" dirty="0" smtClean="0">
                <a:solidFill>
                  <a:schemeClr val="lt1"/>
                </a:solidFill>
                <a:ea typeface="Calibri"/>
                <a:cs typeface="Calibri"/>
                <a:sym typeface="Calibri"/>
              </a:rPr>
              <a:t>Alterations</a:t>
            </a:r>
            <a:endParaRPr sz="1600" dirty="0">
              <a:solidFill>
                <a:schemeClr val="lt1"/>
              </a:solidFill>
              <a:latin typeface="Calibri"/>
              <a:ea typeface="Calibri"/>
              <a:cs typeface="Calibri"/>
              <a:sym typeface="Calibri"/>
            </a:endParaRPr>
          </a:p>
        </p:txBody>
      </p:sp>
      <p:sp>
        <p:nvSpPr>
          <p:cNvPr id="69" name="Google Shape;276;p14"/>
          <p:cNvSpPr/>
          <p:nvPr/>
        </p:nvSpPr>
        <p:spPr>
          <a:xfrm>
            <a:off x="231546" y="4085520"/>
            <a:ext cx="1872208" cy="1066222"/>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70" name="Google Shape;277;p14"/>
          <p:cNvCxnSpPr/>
          <p:nvPr/>
        </p:nvCxnSpPr>
        <p:spPr>
          <a:xfrm flipV="1">
            <a:off x="519578" y="4078900"/>
            <a:ext cx="0" cy="1072842"/>
          </a:xfrm>
          <a:prstGeom prst="straightConnector1">
            <a:avLst/>
          </a:prstGeom>
          <a:noFill/>
          <a:ln w="28575" cap="flat" cmpd="sng">
            <a:solidFill>
              <a:schemeClr val="dk1"/>
            </a:solidFill>
            <a:prstDash val="solid"/>
            <a:round/>
            <a:headEnd type="none" w="sm" len="sm"/>
            <a:tailEnd type="none" w="sm" len="sm"/>
          </a:ln>
        </p:spPr>
      </p:cxnSp>
      <p:cxnSp>
        <p:nvCxnSpPr>
          <p:cNvPr id="71" name="Google Shape;278;p14"/>
          <p:cNvCxnSpPr/>
          <p:nvPr/>
        </p:nvCxnSpPr>
        <p:spPr>
          <a:xfrm rot="10800000" flipH="1">
            <a:off x="231546" y="4075628"/>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72" name="Google Shape;279;p14"/>
          <p:cNvCxnSpPr/>
          <p:nvPr/>
        </p:nvCxnSpPr>
        <p:spPr>
          <a:xfrm rot="10800000" flipH="1">
            <a:off x="231546" y="5136901"/>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73" name="Google Shape;280;p14"/>
          <p:cNvCxnSpPr/>
          <p:nvPr/>
        </p:nvCxnSpPr>
        <p:spPr>
          <a:xfrm flipV="1">
            <a:off x="234241" y="4085520"/>
            <a:ext cx="1" cy="1051381"/>
          </a:xfrm>
          <a:prstGeom prst="straightConnector1">
            <a:avLst/>
          </a:prstGeom>
          <a:noFill/>
          <a:ln w="28575" cap="flat" cmpd="sng">
            <a:solidFill>
              <a:schemeClr val="dk1"/>
            </a:solidFill>
            <a:prstDash val="solid"/>
            <a:round/>
            <a:headEnd type="none" w="sm" len="sm"/>
            <a:tailEnd type="none" w="sm" len="sm"/>
          </a:ln>
        </p:spPr>
      </p:cxnSp>
      <p:sp>
        <p:nvSpPr>
          <p:cNvPr id="74" name="Google Shape;229;p12"/>
          <p:cNvSpPr/>
          <p:nvPr/>
        </p:nvSpPr>
        <p:spPr>
          <a:xfrm>
            <a:off x="433038" y="4336435"/>
            <a:ext cx="1755448" cy="369300"/>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latin typeface="Calibri"/>
                <a:ea typeface="Calibri"/>
                <a:cs typeface="Calibri"/>
                <a:sym typeface="Calibri"/>
              </a:rPr>
              <a:t>Labelled Buffer</a:t>
            </a:r>
            <a:endParaRPr dirty="0">
              <a:solidFill>
                <a:schemeClr val="lt1"/>
              </a:solidFill>
              <a:latin typeface="Calibri"/>
              <a:ea typeface="Calibri"/>
              <a:cs typeface="Calibri"/>
              <a:sym typeface="Calibri"/>
            </a:endParaRPr>
          </a:p>
        </p:txBody>
      </p:sp>
      <p:sp>
        <p:nvSpPr>
          <p:cNvPr id="75" name="Google Shape;271;p14"/>
          <p:cNvSpPr/>
          <p:nvPr/>
        </p:nvSpPr>
        <p:spPr>
          <a:xfrm>
            <a:off x="4722953" y="4085521"/>
            <a:ext cx="1872208" cy="1143679"/>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Tracing &amp; Computation Block</a:t>
            </a:r>
            <a:endParaRPr dirty="0">
              <a:solidFill>
                <a:schemeClr val="lt1"/>
              </a:solidFill>
              <a:latin typeface="Calibri"/>
              <a:ea typeface="Calibri"/>
              <a:cs typeface="Calibri"/>
              <a:sym typeface="Calibri"/>
            </a:endParaRPr>
          </a:p>
        </p:txBody>
      </p:sp>
      <p:sp>
        <p:nvSpPr>
          <p:cNvPr id="76" name="Google Shape;295;p14"/>
          <p:cNvSpPr/>
          <p:nvPr/>
        </p:nvSpPr>
        <p:spPr>
          <a:xfrm>
            <a:off x="256267" y="5525682"/>
            <a:ext cx="1872208" cy="1143678"/>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IN" b="1" dirty="0" err="1" smtClean="0">
                <a:solidFill>
                  <a:schemeClr val="bg1"/>
                </a:solidFill>
              </a:rPr>
              <a:t>Recompute</a:t>
            </a:r>
            <a:r>
              <a:rPr lang="en-IN" b="1" dirty="0" smtClean="0">
                <a:solidFill>
                  <a:schemeClr val="bg1"/>
                </a:solidFill>
              </a:rPr>
              <a:t> Label Attributes</a:t>
            </a:r>
            <a:endParaRPr lang="en-IN" b="1" dirty="0">
              <a:solidFill>
                <a:schemeClr val="bg1"/>
              </a:solidFill>
            </a:endParaRPr>
          </a:p>
        </p:txBody>
      </p:sp>
      <p:sp>
        <p:nvSpPr>
          <p:cNvPr id="77" name="Google Shape;295;p14"/>
          <p:cNvSpPr/>
          <p:nvPr/>
        </p:nvSpPr>
        <p:spPr>
          <a:xfrm>
            <a:off x="6967365" y="4085520"/>
            <a:ext cx="1872208" cy="1143678"/>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ea typeface="Calibri"/>
                <a:cs typeface="Calibri"/>
                <a:sym typeface="Calibri"/>
              </a:rPr>
              <a:t>Path Compression</a:t>
            </a:r>
            <a:endParaRPr lang="en-US" dirty="0">
              <a:solidFill>
                <a:schemeClr val="lt1"/>
              </a:solidFill>
              <a:ea typeface="Calibri"/>
              <a:cs typeface="Calibri"/>
              <a:sym typeface="Calibri"/>
            </a:endParaRPr>
          </a:p>
        </p:txBody>
      </p:sp>
      <p:sp>
        <p:nvSpPr>
          <p:cNvPr id="83" name="Google Shape;276;p14"/>
          <p:cNvSpPr/>
          <p:nvPr/>
        </p:nvSpPr>
        <p:spPr>
          <a:xfrm>
            <a:off x="231546" y="1138079"/>
            <a:ext cx="1862539" cy="1141244"/>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84" name="Google Shape;277;p14"/>
          <p:cNvCxnSpPr/>
          <p:nvPr/>
        </p:nvCxnSpPr>
        <p:spPr>
          <a:xfrm flipV="1">
            <a:off x="519579" y="1138078"/>
            <a:ext cx="0" cy="1131352"/>
          </a:xfrm>
          <a:prstGeom prst="straightConnector1">
            <a:avLst/>
          </a:prstGeom>
          <a:noFill/>
          <a:ln w="28575" cap="flat" cmpd="sng">
            <a:solidFill>
              <a:schemeClr val="dk1"/>
            </a:solidFill>
            <a:prstDash val="solid"/>
            <a:round/>
            <a:headEnd type="none" w="sm" len="sm"/>
            <a:tailEnd type="none" w="sm" len="sm"/>
          </a:ln>
        </p:spPr>
      </p:cxnSp>
      <p:cxnSp>
        <p:nvCxnSpPr>
          <p:cNvPr id="85" name="Google Shape;278;p14"/>
          <p:cNvCxnSpPr/>
          <p:nvPr/>
        </p:nvCxnSpPr>
        <p:spPr>
          <a:xfrm>
            <a:off x="234243" y="1138079"/>
            <a:ext cx="1859843" cy="0"/>
          </a:xfrm>
          <a:prstGeom prst="straightConnector1">
            <a:avLst/>
          </a:prstGeom>
          <a:noFill/>
          <a:ln w="28575" cap="flat" cmpd="sng">
            <a:solidFill>
              <a:schemeClr val="dk1"/>
            </a:solidFill>
            <a:prstDash val="solid"/>
            <a:round/>
            <a:headEnd type="none" w="sm" len="sm"/>
            <a:tailEnd type="none" w="sm" len="sm"/>
          </a:ln>
        </p:spPr>
      </p:cxnSp>
      <p:cxnSp>
        <p:nvCxnSpPr>
          <p:cNvPr id="86" name="Google Shape;279;p14"/>
          <p:cNvCxnSpPr/>
          <p:nvPr/>
        </p:nvCxnSpPr>
        <p:spPr>
          <a:xfrm flipV="1">
            <a:off x="218823" y="2266751"/>
            <a:ext cx="1875263" cy="9300"/>
          </a:xfrm>
          <a:prstGeom prst="straightConnector1">
            <a:avLst/>
          </a:prstGeom>
          <a:noFill/>
          <a:ln w="28575" cap="flat" cmpd="sng">
            <a:solidFill>
              <a:schemeClr val="dk1"/>
            </a:solidFill>
            <a:prstDash val="solid"/>
            <a:round/>
            <a:headEnd type="none" w="sm" len="sm"/>
            <a:tailEnd type="none" w="sm" len="sm"/>
          </a:ln>
        </p:spPr>
      </p:cxnSp>
      <p:cxnSp>
        <p:nvCxnSpPr>
          <p:cNvPr id="87" name="Google Shape;280;p14"/>
          <p:cNvCxnSpPr/>
          <p:nvPr/>
        </p:nvCxnSpPr>
        <p:spPr>
          <a:xfrm flipH="1" flipV="1">
            <a:off x="231547" y="1133133"/>
            <a:ext cx="2696" cy="1142919"/>
          </a:xfrm>
          <a:prstGeom prst="straightConnector1">
            <a:avLst/>
          </a:prstGeom>
          <a:noFill/>
          <a:ln w="28575" cap="flat" cmpd="sng">
            <a:solidFill>
              <a:schemeClr val="dk1"/>
            </a:solidFill>
            <a:prstDash val="solid"/>
            <a:round/>
            <a:headEnd type="none" w="sm" len="sm"/>
            <a:tailEnd type="none" w="sm" len="sm"/>
          </a:ln>
        </p:spPr>
      </p:cxnSp>
      <p:sp>
        <p:nvSpPr>
          <p:cNvPr id="88" name="Google Shape;229;p12"/>
          <p:cNvSpPr/>
          <p:nvPr/>
        </p:nvSpPr>
        <p:spPr>
          <a:xfrm>
            <a:off x="179512" y="1525900"/>
            <a:ext cx="1956940" cy="369300"/>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ea typeface="Calibri"/>
                <a:cs typeface="Calibri"/>
                <a:sym typeface="Calibri"/>
              </a:rPr>
              <a:t>Output.csv</a:t>
            </a:r>
            <a:endParaRPr lang="en-US" dirty="0">
              <a:solidFill>
                <a:schemeClr val="lt1"/>
              </a:solidFill>
              <a:ea typeface="Calibri"/>
              <a:cs typeface="Calibri"/>
              <a:sym typeface="Calibri"/>
            </a:endParaRPr>
          </a:p>
        </p:txBody>
      </p:sp>
      <p:sp>
        <p:nvSpPr>
          <p:cNvPr id="89" name="Google Shape;274;p14"/>
          <p:cNvSpPr/>
          <p:nvPr/>
        </p:nvSpPr>
        <p:spPr>
          <a:xfrm>
            <a:off x="2510005" y="5525644"/>
            <a:ext cx="1872208" cy="114371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ea typeface="Calibri"/>
                <a:cs typeface="Calibri"/>
                <a:sym typeface="Calibri"/>
              </a:rPr>
              <a:t>Merge Labels</a:t>
            </a:r>
            <a:endParaRPr lang="en-US" dirty="0">
              <a:solidFill>
                <a:schemeClr val="lt1"/>
              </a:solidFill>
              <a:ea typeface="Calibri"/>
              <a:cs typeface="Calibri"/>
              <a:sym typeface="Calibri"/>
            </a:endParaRPr>
          </a:p>
        </p:txBody>
      </p:sp>
      <p:sp>
        <p:nvSpPr>
          <p:cNvPr id="90" name="Google Shape;275;p14"/>
          <p:cNvSpPr/>
          <p:nvPr/>
        </p:nvSpPr>
        <p:spPr>
          <a:xfrm>
            <a:off x="4722953" y="5525644"/>
            <a:ext cx="1872208" cy="114371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Change Reference</a:t>
            </a:r>
            <a:endParaRPr dirty="0">
              <a:solidFill>
                <a:schemeClr val="lt1"/>
              </a:solidFill>
              <a:latin typeface="Calibri"/>
              <a:ea typeface="Calibri"/>
              <a:cs typeface="Calibri"/>
              <a:sym typeface="Calibri"/>
            </a:endParaRPr>
          </a:p>
        </p:txBody>
      </p:sp>
      <p:sp>
        <p:nvSpPr>
          <p:cNvPr id="91" name="Google Shape;275;p14"/>
          <p:cNvSpPr/>
          <p:nvPr/>
        </p:nvSpPr>
        <p:spPr>
          <a:xfrm>
            <a:off x="6981248" y="5525644"/>
            <a:ext cx="1858326" cy="114371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Recycle</a:t>
            </a:r>
            <a:endParaRPr dirty="0">
              <a:solidFill>
                <a:schemeClr val="lt1"/>
              </a:solidFill>
              <a:latin typeface="Calibri"/>
              <a:ea typeface="Calibri"/>
              <a:cs typeface="Calibri"/>
              <a:sym typeface="Calibri"/>
            </a:endParaRPr>
          </a:p>
        </p:txBody>
      </p:sp>
      <p:cxnSp>
        <p:nvCxnSpPr>
          <p:cNvPr id="101" name="Google Shape;278;p14"/>
          <p:cNvCxnSpPr/>
          <p:nvPr/>
        </p:nvCxnSpPr>
        <p:spPr>
          <a:xfrm>
            <a:off x="6967365" y="2656113"/>
            <a:ext cx="1859843" cy="0"/>
          </a:xfrm>
          <a:prstGeom prst="straightConnector1">
            <a:avLst/>
          </a:prstGeom>
          <a:noFill/>
          <a:ln w="28575"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3530001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17"/>
          <p:cNvSpPr txBox="1"/>
          <p:nvPr/>
        </p:nvSpPr>
        <p:spPr>
          <a:xfrm>
            <a:off x="2411760" y="194865"/>
            <a:ext cx="6488340" cy="569839"/>
          </a:xfrm>
          <a:prstGeom prst="rect">
            <a:avLst/>
          </a:prstGeom>
          <a:noFill/>
          <a:ln>
            <a:noFill/>
          </a:ln>
        </p:spPr>
        <p:txBody>
          <a:bodyPr spcFirstLastPara="1" wrap="square" lIns="76669" tIns="38324" rIns="76669" bIns="38324" anchor="t" anchorCtr="0">
            <a:spAutoFit/>
          </a:bodyPr>
          <a:lstStyle/>
          <a:p>
            <a:r>
              <a:rPr lang="en-US" sz="1600" dirty="0" smtClean="0">
                <a:solidFill>
                  <a:schemeClr val="dk1"/>
                </a:solidFill>
                <a:latin typeface="Calibri"/>
                <a:ea typeface="Calibri"/>
                <a:cs typeface="Calibri"/>
                <a:sym typeface="Calibri"/>
              </a:rPr>
              <a:t>This .csv file will store the </a:t>
            </a:r>
            <a:r>
              <a:rPr lang="en-US" sz="1600" dirty="0" err="1" smtClean="0">
                <a:solidFill>
                  <a:schemeClr val="dk1"/>
                </a:solidFill>
                <a:latin typeface="Calibri"/>
                <a:ea typeface="Calibri"/>
                <a:cs typeface="Calibri"/>
                <a:sym typeface="Calibri"/>
              </a:rPr>
              <a:t>thresholded</a:t>
            </a:r>
            <a:r>
              <a:rPr lang="en-US" sz="1600" dirty="0" smtClean="0">
                <a:solidFill>
                  <a:schemeClr val="dk1"/>
                </a:solidFill>
                <a:latin typeface="Calibri"/>
                <a:ea typeface="Calibri"/>
                <a:cs typeface="Calibri"/>
                <a:sym typeface="Calibri"/>
              </a:rPr>
              <a:t> values of each and every pixel generated in the</a:t>
            </a:r>
            <a:r>
              <a:rPr lang="en-US" sz="1600" b="1" dirty="0" smtClean="0">
                <a:solidFill>
                  <a:schemeClr val="dk1"/>
                </a:solidFill>
                <a:latin typeface="Calibri"/>
                <a:ea typeface="Calibri"/>
                <a:cs typeface="Calibri"/>
                <a:sym typeface="Calibri"/>
              </a:rPr>
              <a:t> Filtering &amp; Threshold Block</a:t>
            </a:r>
            <a:r>
              <a:rPr lang="en-US" sz="1600" dirty="0" smtClean="0">
                <a:solidFill>
                  <a:schemeClr val="dk1"/>
                </a:solidFill>
                <a:latin typeface="Calibri"/>
                <a:ea typeface="Calibri"/>
                <a:cs typeface="Calibri"/>
                <a:sym typeface="Calibri"/>
              </a:rPr>
              <a:t>.</a:t>
            </a:r>
            <a:endParaRPr sz="1600" dirty="0">
              <a:solidFill>
                <a:schemeClr val="dk1"/>
              </a:solidFill>
              <a:latin typeface="Calibri"/>
              <a:ea typeface="Calibri"/>
              <a:cs typeface="Calibri"/>
              <a:sym typeface="Calibri"/>
            </a:endParaRPr>
          </a:p>
        </p:txBody>
      </p:sp>
      <p:sp>
        <p:nvSpPr>
          <p:cNvPr id="355" name="Google Shape;355;p17"/>
          <p:cNvSpPr txBox="1"/>
          <p:nvPr/>
        </p:nvSpPr>
        <p:spPr>
          <a:xfrm>
            <a:off x="2483768" y="1669285"/>
            <a:ext cx="6355372" cy="1831723"/>
          </a:xfrm>
          <a:prstGeom prst="rect">
            <a:avLst/>
          </a:prstGeom>
          <a:noFill/>
          <a:ln>
            <a:noFill/>
          </a:ln>
        </p:spPr>
        <p:txBody>
          <a:bodyPr spcFirstLastPara="1" wrap="square" lIns="76669" tIns="38324" rIns="76669" bIns="38324" anchor="t" anchorCtr="0">
            <a:spAutoFit/>
          </a:bodyPr>
          <a:lstStyle/>
          <a:p>
            <a:r>
              <a:rPr lang="en-US" sz="1600" dirty="0" smtClean="0"/>
              <a:t>It is a </a:t>
            </a:r>
            <a:r>
              <a:rPr lang="en-US" sz="1600" dirty="0" err="1" smtClean="0"/>
              <a:t>deque</a:t>
            </a:r>
            <a:r>
              <a:rPr lang="en-US" sz="1600" dirty="0" smtClean="0"/>
              <a:t> data structure. Each </a:t>
            </a:r>
            <a:r>
              <a:rPr lang="en-US" sz="1600" dirty="0"/>
              <a:t>index in this </a:t>
            </a:r>
            <a:r>
              <a:rPr lang="en-US" sz="1600" dirty="0" err="1"/>
              <a:t>deque</a:t>
            </a:r>
            <a:r>
              <a:rPr lang="en-US" sz="1600" dirty="0"/>
              <a:t> contains a </a:t>
            </a:r>
            <a:r>
              <a:rPr lang="en-US" sz="1600" dirty="0" smtClean="0"/>
              <a:t>vector that stores 3 information related to the </a:t>
            </a:r>
            <a:r>
              <a:rPr lang="en-US" sz="1600" dirty="0" err="1" smtClean="0"/>
              <a:t>thresholded</a:t>
            </a:r>
            <a:r>
              <a:rPr lang="en-US" sz="1600" dirty="0" smtClean="0"/>
              <a:t> pixel generated in the </a:t>
            </a:r>
            <a:r>
              <a:rPr lang="en-US" sz="1600" b="1" dirty="0">
                <a:solidFill>
                  <a:schemeClr val="dk1"/>
                </a:solidFill>
                <a:ea typeface="Calibri"/>
                <a:cs typeface="Calibri"/>
                <a:sym typeface="Calibri"/>
              </a:rPr>
              <a:t>Filtering &amp; Threshold Block</a:t>
            </a:r>
            <a:r>
              <a:rPr lang="en-US" sz="1600" dirty="0" smtClean="0"/>
              <a:t>: </a:t>
            </a:r>
          </a:p>
          <a:p>
            <a:r>
              <a:rPr lang="en-US" sz="1600" dirty="0" err="1" smtClean="0"/>
              <a:t>i</a:t>
            </a:r>
            <a:r>
              <a:rPr lang="en-US" sz="1600" dirty="0" smtClean="0"/>
              <a:t>) threshold </a:t>
            </a:r>
            <a:r>
              <a:rPr lang="en-US" sz="1600" dirty="0"/>
              <a:t>value of the </a:t>
            </a:r>
            <a:r>
              <a:rPr lang="en-US" sz="1600" dirty="0" smtClean="0"/>
              <a:t>pixel</a:t>
            </a:r>
          </a:p>
          <a:p>
            <a:r>
              <a:rPr lang="en-US" sz="1600" dirty="0" smtClean="0"/>
              <a:t>ii) column </a:t>
            </a:r>
            <a:r>
              <a:rPr lang="en-US" sz="1600" dirty="0"/>
              <a:t>no. of the </a:t>
            </a:r>
            <a:r>
              <a:rPr lang="en-US" sz="1600" dirty="0" err="1"/>
              <a:t>thresholded</a:t>
            </a:r>
            <a:r>
              <a:rPr lang="en-US" sz="1600" dirty="0"/>
              <a:t> </a:t>
            </a:r>
            <a:r>
              <a:rPr lang="en-US" sz="1600" dirty="0" smtClean="0"/>
              <a:t>pixel </a:t>
            </a:r>
          </a:p>
          <a:p>
            <a:r>
              <a:rPr lang="en-US" sz="1600" dirty="0" smtClean="0"/>
              <a:t>iii) </a:t>
            </a:r>
            <a:r>
              <a:rPr lang="en-US" sz="1600" dirty="0"/>
              <a:t>row no. of the </a:t>
            </a:r>
            <a:r>
              <a:rPr lang="en-US" sz="1600" dirty="0" err="1"/>
              <a:t>thresholded</a:t>
            </a:r>
            <a:r>
              <a:rPr lang="en-US" sz="1600" dirty="0"/>
              <a:t> </a:t>
            </a:r>
            <a:r>
              <a:rPr lang="en-US" sz="1600" dirty="0" smtClean="0"/>
              <a:t>pixel</a:t>
            </a:r>
            <a:endParaRPr lang="en-US" sz="1600" dirty="0"/>
          </a:p>
          <a:p>
            <a:endParaRPr sz="1600" dirty="0">
              <a:solidFill>
                <a:schemeClr val="dk1"/>
              </a:solidFill>
              <a:latin typeface="Calibri"/>
              <a:ea typeface="Calibri"/>
              <a:cs typeface="Calibri"/>
              <a:sym typeface="Calibri"/>
            </a:endParaRPr>
          </a:p>
        </p:txBody>
      </p:sp>
      <p:sp>
        <p:nvSpPr>
          <p:cNvPr id="357" name="Google Shape;357;p17"/>
          <p:cNvSpPr txBox="1"/>
          <p:nvPr/>
        </p:nvSpPr>
        <p:spPr>
          <a:xfrm>
            <a:off x="2483768" y="3535103"/>
            <a:ext cx="6552728" cy="3278273"/>
          </a:xfrm>
          <a:prstGeom prst="rect">
            <a:avLst/>
          </a:prstGeom>
          <a:noFill/>
          <a:ln>
            <a:noFill/>
          </a:ln>
        </p:spPr>
        <p:txBody>
          <a:bodyPr spcFirstLastPara="1" wrap="square" lIns="76669" tIns="38324" rIns="76669" bIns="38324" anchor="t" anchorCtr="0">
            <a:spAutoFit/>
          </a:bodyPr>
          <a:lstStyle/>
          <a:p>
            <a:r>
              <a:rPr lang="en-US" sz="1600" dirty="0">
                <a:solidFill>
                  <a:schemeClr val="dk1"/>
                </a:solidFill>
                <a:latin typeface="Calibri"/>
                <a:ea typeface="Calibri"/>
                <a:cs typeface="Calibri"/>
                <a:sym typeface="Calibri"/>
              </a:rPr>
              <a:t>This is one of the </a:t>
            </a:r>
            <a:r>
              <a:rPr lang="en-US" sz="1600" dirty="0" smtClean="0">
                <a:solidFill>
                  <a:schemeClr val="dk1"/>
                </a:solidFill>
                <a:latin typeface="Calibri"/>
                <a:ea typeface="Calibri"/>
                <a:cs typeface="Calibri"/>
                <a:sym typeface="Calibri"/>
              </a:rPr>
              <a:t>4 </a:t>
            </a:r>
            <a:r>
              <a:rPr lang="en-US" sz="1600" dirty="0">
                <a:solidFill>
                  <a:schemeClr val="dk1"/>
                </a:solidFill>
                <a:latin typeface="Calibri"/>
                <a:ea typeface="Calibri"/>
                <a:cs typeface="Calibri"/>
                <a:sym typeface="Calibri"/>
              </a:rPr>
              <a:t>fundamental block in our proposed system and is responsible </a:t>
            </a:r>
            <a:r>
              <a:rPr lang="en-US" sz="1600" dirty="0" smtClean="0">
                <a:solidFill>
                  <a:schemeClr val="dk1"/>
                </a:solidFill>
                <a:latin typeface="Calibri"/>
                <a:ea typeface="Calibri"/>
                <a:cs typeface="Calibri"/>
                <a:sym typeface="Calibri"/>
              </a:rPr>
              <a:t>for assigning label to the given </a:t>
            </a:r>
            <a:r>
              <a:rPr lang="en-US" sz="1600" dirty="0" err="1" smtClean="0">
                <a:solidFill>
                  <a:schemeClr val="dk1"/>
                </a:solidFill>
                <a:latin typeface="Calibri"/>
                <a:ea typeface="Calibri"/>
                <a:cs typeface="Calibri"/>
                <a:sym typeface="Calibri"/>
              </a:rPr>
              <a:t>thresholded</a:t>
            </a:r>
            <a:r>
              <a:rPr lang="en-US" sz="1600" dirty="0" smtClean="0">
                <a:solidFill>
                  <a:schemeClr val="dk1"/>
                </a:solidFill>
                <a:latin typeface="Calibri"/>
                <a:ea typeface="Calibri"/>
                <a:cs typeface="Calibri"/>
                <a:sym typeface="Calibri"/>
              </a:rPr>
              <a:t> pixel. Along with this, the block also stores the nearby connected labels to the given pixel in </a:t>
            </a:r>
            <a:r>
              <a:rPr lang="en-US" sz="1600" b="1" dirty="0" err="1" smtClean="0">
                <a:solidFill>
                  <a:schemeClr val="dk1"/>
                </a:solidFill>
                <a:latin typeface="Calibri"/>
                <a:ea typeface="Calibri"/>
                <a:cs typeface="Calibri"/>
                <a:sym typeface="Calibri"/>
              </a:rPr>
              <a:t>Label_Alternations</a:t>
            </a:r>
            <a:r>
              <a:rPr lang="en-US" sz="1600" dirty="0" smtClean="0">
                <a:solidFill>
                  <a:schemeClr val="dk1"/>
                </a:solidFill>
                <a:latin typeface="Calibri"/>
                <a:ea typeface="Calibri"/>
                <a:cs typeface="Calibri"/>
                <a:sym typeface="Calibri"/>
              </a:rPr>
              <a:t> set data structure so that these labels can be merged with the assigned label of the given </a:t>
            </a:r>
            <a:r>
              <a:rPr lang="en-US" sz="1600" dirty="0" err="1" smtClean="0">
                <a:solidFill>
                  <a:schemeClr val="dk1"/>
                </a:solidFill>
                <a:latin typeface="Calibri"/>
                <a:ea typeface="Calibri"/>
                <a:cs typeface="Calibri"/>
                <a:sym typeface="Calibri"/>
              </a:rPr>
              <a:t>thresholded</a:t>
            </a:r>
            <a:r>
              <a:rPr lang="en-US" sz="1600" dirty="0" smtClean="0">
                <a:solidFill>
                  <a:schemeClr val="dk1"/>
                </a:solidFill>
                <a:latin typeface="Calibri"/>
                <a:ea typeface="Calibri"/>
                <a:cs typeface="Calibri"/>
                <a:sym typeface="Calibri"/>
              </a:rPr>
              <a:t> pixel. If no labels are present nearby to the given pixel, the block assigns a new label to the pixel from </a:t>
            </a:r>
            <a:r>
              <a:rPr lang="en-US" sz="1600" b="1" dirty="0" err="1" smtClean="0">
                <a:solidFill>
                  <a:schemeClr val="dk1"/>
                </a:solidFill>
                <a:latin typeface="Calibri"/>
                <a:ea typeface="Calibri"/>
                <a:cs typeface="Calibri"/>
                <a:sym typeface="Calibri"/>
              </a:rPr>
              <a:t>Available_Labels</a:t>
            </a:r>
            <a:r>
              <a:rPr lang="en-US" sz="1600" dirty="0" smtClean="0">
                <a:solidFill>
                  <a:schemeClr val="dk1"/>
                </a:solidFill>
                <a:latin typeface="Calibri"/>
                <a:ea typeface="Calibri"/>
                <a:cs typeface="Calibri"/>
                <a:sym typeface="Calibri"/>
              </a:rPr>
              <a:t> queue data structure. In the end, the block stores the labelled value of the pixel along with its row and column number and the </a:t>
            </a:r>
            <a:r>
              <a:rPr lang="en-US" sz="1600" b="1" dirty="0" err="1" smtClean="0">
                <a:solidFill>
                  <a:schemeClr val="dk1"/>
                </a:solidFill>
                <a:latin typeface="Calibri"/>
                <a:ea typeface="Calibri"/>
                <a:cs typeface="Calibri"/>
                <a:sym typeface="Calibri"/>
              </a:rPr>
              <a:t>Label_Alterations</a:t>
            </a:r>
            <a:r>
              <a:rPr lang="en-US" sz="1600" dirty="0" smtClean="0">
                <a:solidFill>
                  <a:schemeClr val="dk1"/>
                </a:solidFill>
                <a:latin typeface="Calibri"/>
                <a:ea typeface="Calibri"/>
                <a:cs typeface="Calibri"/>
                <a:sym typeface="Calibri"/>
              </a:rPr>
              <a:t> set into </a:t>
            </a:r>
            <a:r>
              <a:rPr lang="en-US" sz="1600" b="1" dirty="0" err="1" smtClean="0">
                <a:solidFill>
                  <a:schemeClr val="dk1"/>
                </a:solidFill>
                <a:latin typeface="Calibri"/>
                <a:ea typeface="Calibri"/>
                <a:cs typeface="Calibri"/>
                <a:sym typeface="Calibri"/>
              </a:rPr>
              <a:t>Labelled_Buffer</a:t>
            </a:r>
            <a:r>
              <a:rPr lang="en-US" sz="1600" dirty="0" smtClean="0">
                <a:solidFill>
                  <a:schemeClr val="dk1"/>
                </a:solidFill>
                <a:latin typeface="Calibri"/>
                <a:ea typeface="Calibri"/>
                <a:cs typeface="Calibri"/>
                <a:sym typeface="Calibri"/>
              </a:rPr>
              <a:t> </a:t>
            </a:r>
            <a:r>
              <a:rPr lang="en-US" sz="1600" dirty="0" err="1" smtClean="0">
                <a:solidFill>
                  <a:schemeClr val="dk1"/>
                </a:solidFill>
                <a:latin typeface="Calibri"/>
                <a:ea typeface="Calibri"/>
                <a:cs typeface="Calibri"/>
                <a:sym typeface="Calibri"/>
              </a:rPr>
              <a:t>deque</a:t>
            </a:r>
            <a:r>
              <a:rPr lang="en-US" sz="1600" dirty="0" smtClean="0">
                <a:solidFill>
                  <a:schemeClr val="dk1"/>
                </a:solidFill>
                <a:latin typeface="Calibri"/>
                <a:ea typeface="Calibri"/>
                <a:cs typeface="Calibri"/>
                <a:sym typeface="Calibri"/>
              </a:rPr>
              <a:t> data structure. The block only utilizes one previous row while assigning labels to the pixels. Once the label has been assigned and information is been stored into </a:t>
            </a:r>
            <a:r>
              <a:rPr lang="en-US" sz="1600" b="1" dirty="0" err="1" smtClean="0">
                <a:solidFill>
                  <a:schemeClr val="dk1"/>
                </a:solidFill>
                <a:latin typeface="Calibri"/>
                <a:ea typeface="Calibri"/>
                <a:cs typeface="Calibri"/>
                <a:sym typeface="Calibri"/>
              </a:rPr>
              <a:t>Labelled_Buffer</a:t>
            </a:r>
            <a:r>
              <a:rPr lang="en-US" sz="1600" dirty="0" smtClean="0">
                <a:solidFill>
                  <a:schemeClr val="dk1"/>
                </a:solidFill>
                <a:latin typeface="Calibri"/>
                <a:ea typeface="Calibri"/>
                <a:cs typeface="Calibri"/>
                <a:sym typeface="Calibri"/>
              </a:rPr>
              <a:t>, the block simultaneously updates value at the corresponding index in the previous row.</a:t>
            </a:r>
            <a:endParaRPr sz="1600" dirty="0">
              <a:solidFill>
                <a:schemeClr val="dk1"/>
              </a:solidFill>
              <a:latin typeface="Calibri"/>
              <a:ea typeface="Calibri"/>
              <a:cs typeface="Calibri"/>
              <a:sym typeface="Calibri"/>
            </a:endParaRPr>
          </a:p>
        </p:txBody>
      </p:sp>
      <p:sp>
        <p:nvSpPr>
          <p:cNvPr id="14" name="Google Shape;276;p14"/>
          <p:cNvSpPr/>
          <p:nvPr/>
        </p:nvSpPr>
        <p:spPr>
          <a:xfrm>
            <a:off x="251520" y="1782708"/>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15" name="Google Shape;277;p14"/>
          <p:cNvCxnSpPr/>
          <p:nvPr/>
        </p:nvCxnSpPr>
        <p:spPr>
          <a:xfrm rot="10800000">
            <a:off x="539552" y="1776088"/>
            <a:ext cx="0" cy="1143680"/>
          </a:xfrm>
          <a:prstGeom prst="straightConnector1">
            <a:avLst/>
          </a:prstGeom>
          <a:noFill/>
          <a:ln w="28575" cap="flat" cmpd="sng">
            <a:solidFill>
              <a:schemeClr val="dk1"/>
            </a:solidFill>
            <a:prstDash val="solid"/>
            <a:round/>
            <a:headEnd type="none" w="sm" len="sm"/>
            <a:tailEnd type="none" w="sm" len="sm"/>
          </a:ln>
        </p:spPr>
      </p:cxnSp>
      <p:cxnSp>
        <p:nvCxnSpPr>
          <p:cNvPr id="16" name="Google Shape;278;p14"/>
          <p:cNvCxnSpPr/>
          <p:nvPr/>
        </p:nvCxnSpPr>
        <p:spPr>
          <a:xfrm rot="10800000" flipH="1">
            <a:off x="251520" y="1772816"/>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7" name="Google Shape;279;p14"/>
          <p:cNvCxnSpPr/>
          <p:nvPr/>
        </p:nvCxnSpPr>
        <p:spPr>
          <a:xfrm rot="10800000" flipH="1">
            <a:off x="251520" y="2909876"/>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8" name="Google Shape;280;p14"/>
          <p:cNvCxnSpPr/>
          <p:nvPr/>
        </p:nvCxnSpPr>
        <p:spPr>
          <a:xfrm rot="10800000">
            <a:off x="254216" y="1782708"/>
            <a:ext cx="0" cy="1143680"/>
          </a:xfrm>
          <a:prstGeom prst="straightConnector1">
            <a:avLst/>
          </a:prstGeom>
          <a:noFill/>
          <a:ln w="28575" cap="flat" cmpd="sng">
            <a:solidFill>
              <a:schemeClr val="dk1"/>
            </a:solidFill>
            <a:prstDash val="solid"/>
            <a:round/>
            <a:headEnd type="none" w="sm" len="sm"/>
            <a:tailEnd type="none" w="sm" len="sm"/>
          </a:ln>
        </p:spPr>
      </p:cxnSp>
      <p:sp>
        <p:nvSpPr>
          <p:cNvPr id="19" name="Google Shape;229;p12"/>
          <p:cNvSpPr/>
          <p:nvPr/>
        </p:nvSpPr>
        <p:spPr>
          <a:xfrm>
            <a:off x="453012" y="2033623"/>
            <a:ext cx="1755448" cy="646298"/>
          </a:xfrm>
          <a:prstGeom prst="rect">
            <a:avLst/>
          </a:prstGeom>
          <a:noFill/>
          <a:ln>
            <a:noFill/>
          </a:ln>
        </p:spPr>
        <p:txBody>
          <a:bodyPr spcFirstLastPara="1" wrap="square" lIns="91428" tIns="45704" rIns="91428" bIns="45704" anchor="t" anchorCtr="0">
            <a:spAutoFit/>
          </a:bodyPr>
          <a:lstStyle/>
          <a:p>
            <a:pPr algn="ctr"/>
            <a:r>
              <a:rPr lang="en-US" b="1" dirty="0" err="1" smtClean="0">
                <a:solidFill>
                  <a:schemeClr val="lt1"/>
                </a:solidFill>
                <a:latin typeface="Calibri"/>
                <a:ea typeface="Calibri"/>
                <a:cs typeface="Calibri"/>
                <a:sym typeface="Calibri"/>
              </a:rPr>
              <a:t>Thresholded</a:t>
            </a:r>
            <a:r>
              <a:rPr lang="en-US" b="1" dirty="0" smtClean="0">
                <a:solidFill>
                  <a:schemeClr val="lt1"/>
                </a:solidFill>
                <a:latin typeface="Calibri"/>
                <a:ea typeface="Calibri"/>
                <a:cs typeface="Calibri"/>
                <a:sym typeface="Calibri"/>
              </a:rPr>
              <a:t> Buffer</a:t>
            </a:r>
            <a:endParaRPr dirty="0">
              <a:solidFill>
                <a:schemeClr val="lt1"/>
              </a:solidFill>
              <a:latin typeface="Calibri"/>
              <a:ea typeface="Calibri"/>
              <a:cs typeface="Calibri"/>
              <a:sym typeface="Calibri"/>
            </a:endParaRPr>
          </a:p>
        </p:txBody>
      </p:sp>
      <p:sp>
        <p:nvSpPr>
          <p:cNvPr id="20" name="Google Shape;271;p14"/>
          <p:cNvSpPr/>
          <p:nvPr/>
        </p:nvSpPr>
        <p:spPr>
          <a:xfrm>
            <a:off x="260978" y="3597977"/>
            <a:ext cx="1872208" cy="1127167"/>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Labelling Block</a:t>
            </a:r>
            <a:endParaRPr dirty="0">
              <a:solidFill>
                <a:schemeClr val="lt1"/>
              </a:solidFill>
              <a:latin typeface="Calibri"/>
              <a:ea typeface="Calibri"/>
              <a:cs typeface="Calibri"/>
              <a:sym typeface="Calibri"/>
            </a:endParaRPr>
          </a:p>
        </p:txBody>
      </p:sp>
      <p:sp>
        <p:nvSpPr>
          <p:cNvPr id="28" name="Google Shape;276;p14"/>
          <p:cNvSpPr/>
          <p:nvPr/>
        </p:nvSpPr>
        <p:spPr>
          <a:xfrm>
            <a:off x="225183" y="193586"/>
            <a:ext cx="1862539" cy="1141244"/>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29" name="Google Shape;277;p14"/>
          <p:cNvCxnSpPr/>
          <p:nvPr/>
        </p:nvCxnSpPr>
        <p:spPr>
          <a:xfrm flipV="1">
            <a:off x="513216" y="193585"/>
            <a:ext cx="0" cy="1131352"/>
          </a:xfrm>
          <a:prstGeom prst="straightConnector1">
            <a:avLst/>
          </a:prstGeom>
          <a:noFill/>
          <a:ln w="28575" cap="flat" cmpd="sng">
            <a:solidFill>
              <a:schemeClr val="dk1"/>
            </a:solidFill>
            <a:prstDash val="solid"/>
            <a:round/>
            <a:headEnd type="none" w="sm" len="sm"/>
            <a:tailEnd type="none" w="sm" len="sm"/>
          </a:ln>
        </p:spPr>
      </p:cxnSp>
      <p:cxnSp>
        <p:nvCxnSpPr>
          <p:cNvPr id="30" name="Google Shape;278;p14"/>
          <p:cNvCxnSpPr/>
          <p:nvPr/>
        </p:nvCxnSpPr>
        <p:spPr>
          <a:xfrm>
            <a:off x="227880" y="193586"/>
            <a:ext cx="1859843" cy="0"/>
          </a:xfrm>
          <a:prstGeom prst="straightConnector1">
            <a:avLst/>
          </a:prstGeom>
          <a:noFill/>
          <a:ln w="28575" cap="flat" cmpd="sng">
            <a:solidFill>
              <a:schemeClr val="dk1"/>
            </a:solidFill>
            <a:prstDash val="solid"/>
            <a:round/>
            <a:headEnd type="none" w="sm" len="sm"/>
            <a:tailEnd type="none" w="sm" len="sm"/>
          </a:ln>
        </p:spPr>
      </p:cxnSp>
      <p:cxnSp>
        <p:nvCxnSpPr>
          <p:cNvPr id="31" name="Google Shape;279;p14"/>
          <p:cNvCxnSpPr/>
          <p:nvPr/>
        </p:nvCxnSpPr>
        <p:spPr>
          <a:xfrm flipV="1">
            <a:off x="212459" y="1308918"/>
            <a:ext cx="1875263" cy="9300"/>
          </a:xfrm>
          <a:prstGeom prst="straightConnector1">
            <a:avLst/>
          </a:prstGeom>
          <a:noFill/>
          <a:ln w="28575" cap="flat" cmpd="sng">
            <a:solidFill>
              <a:schemeClr val="dk1"/>
            </a:solidFill>
            <a:prstDash val="solid"/>
            <a:round/>
            <a:headEnd type="none" w="sm" len="sm"/>
            <a:tailEnd type="none" w="sm" len="sm"/>
          </a:ln>
        </p:spPr>
      </p:cxnSp>
      <p:cxnSp>
        <p:nvCxnSpPr>
          <p:cNvPr id="32" name="Google Shape;280;p14"/>
          <p:cNvCxnSpPr/>
          <p:nvPr/>
        </p:nvCxnSpPr>
        <p:spPr>
          <a:xfrm flipH="1" flipV="1">
            <a:off x="225184" y="188640"/>
            <a:ext cx="2696" cy="1142919"/>
          </a:xfrm>
          <a:prstGeom prst="straightConnector1">
            <a:avLst/>
          </a:prstGeom>
          <a:noFill/>
          <a:ln w="28575" cap="flat" cmpd="sng">
            <a:solidFill>
              <a:schemeClr val="dk1"/>
            </a:solidFill>
            <a:prstDash val="solid"/>
            <a:round/>
            <a:headEnd type="none" w="sm" len="sm"/>
            <a:tailEnd type="none" w="sm" len="sm"/>
          </a:ln>
        </p:spPr>
      </p:cxnSp>
      <p:sp>
        <p:nvSpPr>
          <p:cNvPr id="33" name="Google Shape;229;p12"/>
          <p:cNvSpPr/>
          <p:nvPr/>
        </p:nvSpPr>
        <p:spPr>
          <a:xfrm>
            <a:off x="173149" y="581407"/>
            <a:ext cx="1956940" cy="369300"/>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ea typeface="Calibri"/>
                <a:cs typeface="Calibri"/>
                <a:sym typeface="Calibri"/>
              </a:rPr>
              <a:t>Output.csv</a:t>
            </a:r>
            <a:endParaRPr lang="en-US" dirty="0">
              <a:solidFill>
                <a:schemeClr val="lt1"/>
              </a:solidFill>
              <a:ea typeface="Calibri"/>
              <a:cs typeface="Calibri"/>
              <a:sym typeface="Calibri"/>
            </a:endParaRPr>
          </a:p>
        </p:txBody>
      </p:sp>
    </p:spTree>
    <p:extLst>
      <p:ext uri="{BB962C8B-B14F-4D97-AF65-F5344CB8AC3E}">
        <p14:creationId xmlns:p14="http://schemas.microsoft.com/office/powerpoint/2010/main" val="3818800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p:nvPr/>
        </p:nvSpPr>
        <p:spPr>
          <a:xfrm>
            <a:off x="270189" y="77756"/>
            <a:ext cx="8568952" cy="830964"/>
          </a:xfrm>
          <a:prstGeom prst="rect">
            <a:avLst/>
          </a:prstGeom>
          <a:noFill/>
          <a:ln>
            <a:noFill/>
          </a:ln>
        </p:spPr>
        <p:txBody>
          <a:bodyPr spcFirstLastPara="1" wrap="square" lIns="91428" tIns="45704" rIns="91428" bIns="45704" anchor="t" anchorCtr="0">
            <a:spAutoFit/>
          </a:bodyPr>
          <a:lstStyle/>
          <a:p>
            <a:pPr algn="ctr"/>
            <a:r>
              <a:rPr lang="en-US" sz="4800" b="1" dirty="0">
                <a:solidFill>
                  <a:srgbClr val="FF0000"/>
                </a:solidFill>
                <a:latin typeface="Calibri"/>
                <a:ea typeface="Calibri"/>
                <a:cs typeface="Calibri"/>
                <a:sym typeface="Calibri"/>
              </a:rPr>
              <a:t>Problem Statement</a:t>
            </a:r>
            <a:endParaRPr sz="1400" dirty="0"/>
          </a:p>
        </p:txBody>
      </p:sp>
      <p:sp>
        <p:nvSpPr>
          <p:cNvPr id="102" name="Google Shape;102;p3"/>
          <p:cNvSpPr txBox="1"/>
          <p:nvPr/>
        </p:nvSpPr>
        <p:spPr>
          <a:xfrm>
            <a:off x="323528" y="1196752"/>
            <a:ext cx="8568952" cy="5262947"/>
          </a:xfrm>
          <a:prstGeom prst="rect">
            <a:avLst/>
          </a:prstGeom>
          <a:noFill/>
          <a:ln>
            <a:noFill/>
          </a:ln>
        </p:spPr>
        <p:txBody>
          <a:bodyPr spcFirstLastPara="1" wrap="square" lIns="91428" tIns="45704" rIns="91428" bIns="45704" anchor="t" anchorCtr="0">
            <a:spAutoFit/>
          </a:bodyPr>
          <a:lstStyle/>
          <a:p>
            <a:r>
              <a:rPr lang="en-US" sz="1600" dirty="0">
                <a:solidFill>
                  <a:schemeClr val="dk1"/>
                </a:solidFill>
                <a:latin typeface="Calibri"/>
                <a:ea typeface="Calibri"/>
                <a:cs typeface="Calibri"/>
                <a:sym typeface="Calibri"/>
              </a:rPr>
              <a:t>We need to </a:t>
            </a:r>
            <a:r>
              <a:rPr lang="en-US" sz="1600" dirty="0" smtClean="0">
                <a:solidFill>
                  <a:schemeClr val="dk1"/>
                </a:solidFill>
                <a:latin typeface="Calibri"/>
                <a:ea typeface="Calibri"/>
                <a:cs typeface="Calibri"/>
                <a:sym typeface="Calibri"/>
              </a:rPr>
              <a:t>modify our previous solution to meet the following new demands:</a:t>
            </a:r>
            <a:endParaRPr sz="1600" dirty="0">
              <a:solidFill>
                <a:schemeClr val="dk1"/>
              </a:solidFill>
              <a:latin typeface="Calibri"/>
              <a:ea typeface="Calibri"/>
              <a:cs typeface="Calibri"/>
              <a:sym typeface="Calibri"/>
            </a:endParaRPr>
          </a:p>
          <a:p>
            <a:endParaRPr sz="1600" dirty="0">
              <a:solidFill>
                <a:schemeClr val="dk1"/>
              </a:solidFill>
              <a:latin typeface="Calibri"/>
              <a:ea typeface="Calibri"/>
              <a:cs typeface="Calibri"/>
              <a:sym typeface="Calibri"/>
            </a:endParaRPr>
          </a:p>
          <a:p>
            <a:pPr marL="285735" indent="-285735">
              <a:buClr>
                <a:schemeClr val="dk1"/>
              </a:buClr>
              <a:buSzPts val="2100"/>
              <a:buFont typeface="Noto Sans Symbols"/>
              <a:buChar char="⮚"/>
            </a:pPr>
            <a:r>
              <a:rPr lang="en-US" sz="1600" dirty="0" smtClean="0">
                <a:solidFill>
                  <a:schemeClr val="dk1"/>
                </a:solidFill>
                <a:latin typeface="Calibri"/>
                <a:ea typeface="Calibri"/>
                <a:cs typeface="Calibri"/>
                <a:sym typeface="Calibri"/>
              </a:rPr>
              <a:t>The solution </a:t>
            </a:r>
            <a:r>
              <a:rPr lang="en-US" sz="1600" dirty="0">
                <a:solidFill>
                  <a:schemeClr val="dk1"/>
                </a:solidFill>
                <a:latin typeface="Calibri"/>
                <a:ea typeface="Calibri"/>
                <a:cs typeface="Calibri"/>
                <a:sym typeface="Calibri"/>
              </a:rPr>
              <a:t>consists of </a:t>
            </a:r>
            <a:r>
              <a:rPr lang="en-US" sz="1600" dirty="0" smtClean="0">
                <a:solidFill>
                  <a:schemeClr val="dk1"/>
                </a:solidFill>
                <a:latin typeface="Calibri"/>
                <a:ea typeface="Calibri"/>
                <a:cs typeface="Calibri"/>
                <a:sym typeface="Calibri"/>
              </a:rPr>
              <a:t>two new main </a:t>
            </a:r>
            <a:r>
              <a:rPr lang="en-US" sz="1600" dirty="0">
                <a:solidFill>
                  <a:schemeClr val="dk1"/>
                </a:solidFill>
                <a:latin typeface="Calibri"/>
                <a:ea typeface="Calibri"/>
                <a:cs typeface="Calibri"/>
                <a:sym typeface="Calibri"/>
              </a:rPr>
              <a:t>blocks-   </a:t>
            </a:r>
            <a:r>
              <a:rPr lang="en-US" sz="1600" b="1" dirty="0">
                <a:solidFill>
                  <a:schemeClr val="dk1"/>
                </a:solidFill>
                <a:latin typeface="Calibri"/>
                <a:ea typeface="Calibri"/>
                <a:cs typeface="Calibri"/>
                <a:sym typeface="Calibri"/>
              </a:rPr>
              <a:t> </a:t>
            </a:r>
            <a:r>
              <a:rPr lang="en-US" sz="1600" b="1" dirty="0" err="1">
                <a:solidFill>
                  <a:schemeClr val="dk1"/>
                </a:solidFill>
                <a:latin typeface="Calibri"/>
                <a:ea typeface="Calibri"/>
                <a:cs typeface="Calibri"/>
                <a:sym typeface="Calibri"/>
              </a:rPr>
              <a:t>i</a:t>
            </a:r>
            <a:r>
              <a:rPr lang="en-US" sz="1600" b="1" dirty="0">
                <a:solidFill>
                  <a:schemeClr val="dk1"/>
                </a:solidFill>
                <a:latin typeface="Calibri"/>
                <a:ea typeface="Calibri"/>
                <a:cs typeface="Calibri"/>
                <a:sym typeface="Calibri"/>
              </a:rPr>
              <a:t>) </a:t>
            </a:r>
            <a:r>
              <a:rPr lang="en-US" sz="1600" b="1" dirty="0" smtClean="0">
                <a:solidFill>
                  <a:schemeClr val="dk1"/>
                </a:solidFill>
                <a:latin typeface="Calibri"/>
                <a:ea typeface="Calibri"/>
                <a:cs typeface="Calibri"/>
                <a:sym typeface="Calibri"/>
              </a:rPr>
              <a:t>Labelling </a:t>
            </a:r>
            <a:r>
              <a:rPr lang="en-US" sz="1600" b="1" dirty="0">
                <a:solidFill>
                  <a:schemeClr val="dk1"/>
                </a:solidFill>
                <a:latin typeface="Calibri"/>
                <a:ea typeface="Calibri"/>
                <a:cs typeface="Calibri"/>
                <a:sym typeface="Calibri"/>
              </a:rPr>
              <a:t>Block</a:t>
            </a:r>
            <a:endParaRPr sz="1600" b="1" dirty="0">
              <a:solidFill>
                <a:schemeClr val="dk1"/>
              </a:solidFill>
              <a:latin typeface="Calibri"/>
              <a:ea typeface="Calibri"/>
              <a:cs typeface="Calibri"/>
              <a:sym typeface="Calibri"/>
            </a:endParaRPr>
          </a:p>
          <a:p>
            <a:pPr marL="914352" lvl="2"/>
            <a:r>
              <a:rPr lang="en-US" sz="1600" b="1" dirty="0">
                <a:solidFill>
                  <a:schemeClr val="dk1"/>
                </a:solidFill>
                <a:latin typeface="Calibri"/>
                <a:ea typeface="Calibri"/>
                <a:cs typeface="Calibri"/>
                <a:sym typeface="Calibri"/>
              </a:rPr>
              <a:t>		        </a:t>
            </a:r>
            <a:r>
              <a:rPr lang="en-US" sz="1600" b="1" dirty="0" smtClean="0">
                <a:solidFill>
                  <a:schemeClr val="dk1"/>
                </a:solidFill>
                <a:latin typeface="Calibri"/>
                <a:ea typeface="Calibri"/>
                <a:cs typeface="Calibri"/>
                <a:sym typeface="Calibri"/>
              </a:rPr>
              <a:t>     	            ii</a:t>
            </a:r>
            <a:r>
              <a:rPr lang="en-US" sz="1600" b="1" dirty="0">
                <a:solidFill>
                  <a:schemeClr val="dk1"/>
                </a:solidFill>
                <a:latin typeface="Calibri"/>
                <a:ea typeface="Calibri"/>
                <a:cs typeface="Calibri"/>
                <a:sym typeface="Calibri"/>
              </a:rPr>
              <a:t>) </a:t>
            </a:r>
            <a:r>
              <a:rPr lang="en-US" sz="1600" b="1" dirty="0" smtClean="0">
                <a:solidFill>
                  <a:schemeClr val="dk1"/>
                </a:solidFill>
                <a:latin typeface="Calibri"/>
                <a:ea typeface="Calibri"/>
                <a:cs typeface="Calibri"/>
                <a:sym typeface="Calibri"/>
              </a:rPr>
              <a:t>Tracing &amp; Computation </a:t>
            </a:r>
            <a:r>
              <a:rPr lang="en-US" sz="1600" b="1" dirty="0">
                <a:solidFill>
                  <a:schemeClr val="dk1"/>
                </a:solidFill>
                <a:latin typeface="Calibri"/>
                <a:ea typeface="Calibri"/>
                <a:cs typeface="Calibri"/>
                <a:sym typeface="Calibri"/>
              </a:rPr>
              <a:t>Block</a:t>
            </a:r>
            <a:endParaRPr sz="1600" b="1" dirty="0">
              <a:solidFill>
                <a:schemeClr val="dk1"/>
              </a:solidFill>
              <a:latin typeface="Calibri"/>
              <a:ea typeface="Calibri"/>
              <a:cs typeface="Calibri"/>
              <a:sym typeface="Calibri"/>
            </a:endParaRPr>
          </a:p>
          <a:p>
            <a:pPr marL="914352" lvl="2"/>
            <a:endParaRPr sz="1600" dirty="0">
              <a:solidFill>
                <a:schemeClr val="dk1"/>
              </a:solidFill>
              <a:latin typeface="Calibri"/>
              <a:ea typeface="Calibri"/>
              <a:cs typeface="Calibri"/>
              <a:sym typeface="Calibri"/>
            </a:endParaRPr>
          </a:p>
          <a:p>
            <a:pPr marL="285735" indent="-285735">
              <a:buClr>
                <a:schemeClr val="dk1"/>
              </a:buClr>
              <a:buSzPts val="2100"/>
              <a:buFont typeface="Noto Sans Symbols"/>
              <a:buChar char="⮚"/>
            </a:pPr>
            <a:r>
              <a:rPr lang="en-US" sz="1600" dirty="0">
                <a:solidFill>
                  <a:schemeClr val="dk1"/>
                </a:solidFill>
                <a:latin typeface="Calibri"/>
                <a:ea typeface="Calibri"/>
                <a:cs typeface="Calibri"/>
                <a:sym typeface="Calibri"/>
              </a:rPr>
              <a:t>The </a:t>
            </a:r>
            <a:r>
              <a:rPr lang="en-US" sz="1600" b="1" dirty="0" smtClean="0">
                <a:solidFill>
                  <a:schemeClr val="dk1"/>
                </a:solidFill>
                <a:latin typeface="Calibri"/>
                <a:ea typeface="Calibri"/>
                <a:cs typeface="Calibri"/>
                <a:sym typeface="Calibri"/>
              </a:rPr>
              <a:t>Labelling </a:t>
            </a:r>
            <a:r>
              <a:rPr lang="en-US" sz="1600" b="1" dirty="0">
                <a:solidFill>
                  <a:schemeClr val="dk1"/>
                </a:solidFill>
                <a:latin typeface="Calibri"/>
                <a:ea typeface="Calibri"/>
                <a:cs typeface="Calibri"/>
                <a:sym typeface="Calibri"/>
              </a:rPr>
              <a:t>Block</a:t>
            </a:r>
            <a:r>
              <a:rPr lang="en-US" sz="1600" dirty="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in each iteration will fetch two </a:t>
            </a:r>
            <a:r>
              <a:rPr lang="en-US" sz="1600" dirty="0" err="1" smtClean="0">
                <a:solidFill>
                  <a:schemeClr val="dk1"/>
                </a:solidFill>
                <a:latin typeface="Calibri"/>
                <a:ea typeface="Calibri"/>
                <a:cs typeface="Calibri"/>
                <a:sym typeface="Calibri"/>
              </a:rPr>
              <a:t>thresholded</a:t>
            </a:r>
            <a:r>
              <a:rPr lang="en-US" sz="1600" dirty="0" smtClean="0">
                <a:solidFill>
                  <a:schemeClr val="dk1"/>
                </a:solidFill>
                <a:latin typeface="Calibri"/>
                <a:ea typeface="Calibri"/>
                <a:cs typeface="Calibri"/>
                <a:sym typeface="Calibri"/>
              </a:rPr>
              <a:t> pixels from the </a:t>
            </a:r>
            <a:r>
              <a:rPr lang="en-US" sz="1600" b="1" dirty="0" smtClean="0">
                <a:solidFill>
                  <a:schemeClr val="dk1"/>
                </a:solidFill>
                <a:latin typeface="Calibri"/>
                <a:ea typeface="Calibri"/>
                <a:cs typeface="Calibri"/>
                <a:sym typeface="Calibri"/>
              </a:rPr>
              <a:t>Filtering &amp; Threshold Block</a:t>
            </a:r>
            <a:r>
              <a:rPr lang="en-US" sz="1600" dirty="0" smtClean="0">
                <a:solidFill>
                  <a:schemeClr val="dk1"/>
                </a:solidFill>
                <a:latin typeface="Calibri"/>
                <a:ea typeface="Calibri"/>
                <a:cs typeface="Calibri"/>
                <a:sym typeface="Calibri"/>
              </a:rPr>
              <a:t> and assigns a suitable label to each given pair of pixels. Only pixels having </a:t>
            </a:r>
            <a:r>
              <a:rPr lang="en-US" sz="1600" dirty="0" err="1" smtClean="0">
                <a:solidFill>
                  <a:schemeClr val="dk1"/>
                </a:solidFill>
                <a:latin typeface="Calibri"/>
                <a:ea typeface="Calibri"/>
                <a:cs typeface="Calibri"/>
                <a:sym typeface="Calibri"/>
              </a:rPr>
              <a:t>thresholded</a:t>
            </a:r>
            <a:r>
              <a:rPr lang="en-US" sz="1600" dirty="0" smtClean="0">
                <a:solidFill>
                  <a:schemeClr val="dk1"/>
                </a:solidFill>
                <a:latin typeface="Calibri"/>
                <a:ea typeface="Calibri"/>
                <a:cs typeface="Calibri"/>
                <a:sym typeface="Calibri"/>
              </a:rPr>
              <a:t> value as '1' will be labelled. The block also identifies connected components that need to be merged with the assigned label of the pixel. </a:t>
            </a:r>
            <a:endParaRPr sz="1600" dirty="0"/>
          </a:p>
          <a:p>
            <a:endParaRPr sz="1600" dirty="0">
              <a:solidFill>
                <a:schemeClr val="dk1"/>
              </a:solidFill>
              <a:latin typeface="Calibri"/>
              <a:ea typeface="Calibri"/>
              <a:cs typeface="Calibri"/>
              <a:sym typeface="Calibri"/>
            </a:endParaRPr>
          </a:p>
          <a:p>
            <a:pPr marL="285735" indent="-285735">
              <a:buClr>
                <a:schemeClr val="dk1"/>
              </a:buClr>
              <a:buSzPts val="2100"/>
              <a:buFont typeface="Noto Sans Symbols"/>
              <a:buChar char="⮚"/>
            </a:pPr>
            <a:r>
              <a:rPr lang="en-US" sz="1600" dirty="0">
                <a:solidFill>
                  <a:schemeClr val="dk1"/>
                </a:solidFill>
                <a:latin typeface="Calibri"/>
                <a:ea typeface="Calibri"/>
                <a:cs typeface="Calibri"/>
                <a:sym typeface="Calibri"/>
              </a:rPr>
              <a:t>The </a:t>
            </a:r>
            <a:r>
              <a:rPr lang="en-US" sz="1600" b="1" dirty="0">
                <a:solidFill>
                  <a:schemeClr val="dk1"/>
                </a:solidFill>
                <a:ea typeface="Calibri"/>
                <a:cs typeface="Calibri"/>
                <a:sym typeface="Calibri"/>
              </a:rPr>
              <a:t>Tracing &amp; Computation</a:t>
            </a:r>
            <a:r>
              <a:rPr lang="en-US" sz="1600" b="1" dirty="0" smtClean="0">
                <a:solidFill>
                  <a:schemeClr val="dk1"/>
                </a:solidFill>
                <a:latin typeface="Calibri"/>
                <a:ea typeface="Calibri"/>
                <a:cs typeface="Calibri"/>
                <a:sym typeface="Calibri"/>
              </a:rPr>
              <a:t> </a:t>
            </a:r>
            <a:r>
              <a:rPr lang="en-US" sz="1600" b="1" dirty="0">
                <a:solidFill>
                  <a:schemeClr val="dk1"/>
                </a:solidFill>
                <a:latin typeface="Calibri"/>
                <a:ea typeface="Calibri"/>
                <a:cs typeface="Calibri"/>
                <a:sym typeface="Calibri"/>
              </a:rPr>
              <a:t>Block</a:t>
            </a:r>
            <a:r>
              <a:rPr lang="en-US" sz="1600" dirty="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in each iteration</a:t>
            </a:r>
            <a:r>
              <a:rPr lang="en-US" sz="1600" b="1"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will fetch from the </a:t>
            </a:r>
            <a:r>
              <a:rPr lang="en-US" sz="1600" b="1" dirty="0" smtClean="0">
                <a:solidFill>
                  <a:schemeClr val="dk1"/>
                </a:solidFill>
                <a:latin typeface="Calibri"/>
                <a:ea typeface="Calibri"/>
                <a:cs typeface="Calibri"/>
                <a:sym typeface="Calibri"/>
              </a:rPr>
              <a:t>Labelling Block </a:t>
            </a:r>
            <a:r>
              <a:rPr lang="en-US" sz="1600" dirty="0" smtClean="0">
                <a:solidFill>
                  <a:schemeClr val="dk1"/>
                </a:solidFill>
                <a:latin typeface="Calibri"/>
                <a:ea typeface="Calibri"/>
                <a:cs typeface="Calibri"/>
                <a:sym typeface="Calibri"/>
              </a:rPr>
              <a:t>the two labelled pixels along with all those labels that need to be merged with the assigned label of that pixel. After this, the block would update the information of the assigned label and also merge the connected labels with this label. Also, if any label has no further chance of getting connected to other labels, this block will reset the attributes of that label and recycle that label.</a:t>
            </a:r>
            <a:endParaRPr lang="en-US" sz="1600" dirty="0">
              <a:solidFill>
                <a:schemeClr val="dk1"/>
              </a:solidFill>
              <a:latin typeface="Calibri"/>
              <a:ea typeface="Calibri"/>
              <a:cs typeface="Calibri"/>
              <a:sym typeface="Calibri"/>
            </a:endParaRPr>
          </a:p>
          <a:p>
            <a:pPr marL="285735" indent="-285735">
              <a:buClr>
                <a:schemeClr val="dk1"/>
              </a:buClr>
              <a:buSzPts val="2100"/>
              <a:buFont typeface="Noto Sans Symbols"/>
              <a:buChar char="⮚"/>
            </a:pPr>
            <a:endParaRPr lang="en-US" sz="1600" dirty="0">
              <a:solidFill>
                <a:schemeClr val="dk1"/>
              </a:solidFill>
              <a:latin typeface="Calibri"/>
              <a:cs typeface="Calibri"/>
              <a:sym typeface="Calibri"/>
            </a:endParaRPr>
          </a:p>
          <a:p>
            <a:pPr marL="285735" indent="-285735">
              <a:buClr>
                <a:schemeClr val="dk1"/>
              </a:buClr>
              <a:buSzPts val="2100"/>
              <a:buFont typeface="Noto Sans Symbols"/>
              <a:buChar char="⮚"/>
            </a:pPr>
            <a:r>
              <a:rPr lang="en-US" sz="1600" dirty="0" smtClean="0">
                <a:solidFill>
                  <a:schemeClr val="dk1"/>
                </a:solidFill>
                <a:latin typeface="Calibri"/>
                <a:cs typeface="Calibri"/>
                <a:sym typeface="Calibri"/>
              </a:rPr>
              <a:t>Constraints: </a:t>
            </a:r>
          </a:p>
          <a:p>
            <a:pPr lvl="1">
              <a:buClr>
                <a:schemeClr val="dk1"/>
              </a:buClr>
              <a:buSzPts val="2100"/>
            </a:pPr>
            <a:r>
              <a:rPr lang="en-US" sz="1600" dirty="0" err="1" smtClean="0">
                <a:solidFill>
                  <a:schemeClr val="dk1"/>
                </a:solidFill>
                <a:latin typeface="Calibri"/>
                <a:cs typeface="Calibri"/>
                <a:sym typeface="Calibri"/>
              </a:rPr>
              <a:t>i</a:t>
            </a:r>
            <a:r>
              <a:rPr lang="en-US" sz="1600" dirty="0" smtClean="0">
                <a:solidFill>
                  <a:schemeClr val="dk1"/>
                </a:solidFill>
                <a:latin typeface="Calibri"/>
                <a:cs typeface="Calibri"/>
                <a:sym typeface="Calibri"/>
              </a:rPr>
              <a:t>) Only one row length 'm' of past labelled values can be stored in 16 bit unsigned integers datatype.</a:t>
            </a:r>
          </a:p>
          <a:p>
            <a:pPr lvl="1">
              <a:buClr>
                <a:schemeClr val="dk1"/>
              </a:buClr>
              <a:buSzPts val="2100"/>
            </a:pPr>
            <a:r>
              <a:rPr lang="en-US" sz="1600" dirty="0" smtClean="0">
                <a:solidFill>
                  <a:schemeClr val="dk1"/>
                </a:solidFill>
                <a:latin typeface="Calibri"/>
                <a:cs typeface="Calibri"/>
                <a:sym typeface="Calibri"/>
              </a:rPr>
              <a:t>ii) For storing index of the labels and their reference to the other labels, at-max two 1D arrays can be used of maximum size m/2.</a:t>
            </a:r>
            <a:endParaRPr sz="1600" dirty="0"/>
          </a:p>
        </p:txBody>
      </p:sp>
    </p:spTree>
    <p:extLst>
      <p:ext uri="{BB962C8B-B14F-4D97-AF65-F5344CB8AC3E}">
        <p14:creationId xmlns:p14="http://schemas.microsoft.com/office/powerpoint/2010/main" val="3667123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Google Shape;295;p14"/>
          <p:cNvSpPr/>
          <p:nvPr/>
        </p:nvSpPr>
        <p:spPr>
          <a:xfrm>
            <a:off x="249405" y="3867305"/>
            <a:ext cx="1872208" cy="1127165"/>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Find Nearby Labels</a:t>
            </a:r>
            <a:endParaRPr lang="en-US" dirty="0">
              <a:solidFill>
                <a:schemeClr val="lt1"/>
              </a:solidFill>
              <a:ea typeface="Calibri"/>
              <a:cs typeface="Calibri"/>
              <a:sym typeface="Calibri"/>
            </a:endParaRPr>
          </a:p>
        </p:txBody>
      </p:sp>
      <p:sp>
        <p:nvSpPr>
          <p:cNvPr id="52" name="Google Shape;295;p14"/>
          <p:cNvSpPr/>
          <p:nvPr/>
        </p:nvSpPr>
        <p:spPr>
          <a:xfrm>
            <a:off x="227768" y="186218"/>
            <a:ext cx="1872208" cy="112716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Assign and Connect</a:t>
            </a:r>
            <a:endParaRPr lang="en-US" dirty="0">
              <a:solidFill>
                <a:schemeClr val="lt1"/>
              </a:solidFill>
              <a:ea typeface="Calibri"/>
              <a:cs typeface="Calibri"/>
              <a:sym typeface="Calibri"/>
            </a:endParaRPr>
          </a:p>
        </p:txBody>
      </p:sp>
      <p:sp>
        <p:nvSpPr>
          <p:cNvPr id="53" name="Google Shape;348;p17"/>
          <p:cNvSpPr txBox="1"/>
          <p:nvPr/>
        </p:nvSpPr>
        <p:spPr>
          <a:xfrm>
            <a:off x="2483768" y="116632"/>
            <a:ext cx="6488340" cy="3278273"/>
          </a:xfrm>
          <a:prstGeom prst="rect">
            <a:avLst/>
          </a:prstGeom>
          <a:noFill/>
          <a:ln>
            <a:noFill/>
          </a:ln>
        </p:spPr>
        <p:txBody>
          <a:bodyPr spcFirstLastPara="1" wrap="square" lIns="76669" tIns="38324" rIns="76669" bIns="38324" anchor="t" anchorCtr="0">
            <a:spAutoFit/>
          </a:bodyPr>
          <a:lstStyle/>
          <a:p>
            <a:r>
              <a:rPr lang="en-US" sz="1600" dirty="0" smtClean="0">
                <a:solidFill>
                  <a:schemeClr val="dk1"/>
                </a:solidFill>
                <a:latin typeface="Calibri"/>
                <a:ea typeface="Calibri"/>
                <a:cs typeface="Calibri"/>
                <a:sym typeface="Calibri"/>
              </a:rPr>
              <a:t>This block first ensures that only those pixel would be assigned non-zero labels whose </a:t>
            </a:r>
            <a:r>
              <a:rPr lang="en-US" sz="1600" dirty="0" err="1" smtClean="0">
                <a:solidFill>
                  <a:schemeClr val="dk1"/>
                </a:solidFill>
                <a:latin typeface="Calibri"/>
                <a:ea typeface="Calibri"/>
                <a:cs typeface="Calibri"/>
                <a:sym typeface="Calibri"/>
              </a:rPr>
              <a:t>thresholded</a:t>
            </a:r>
            <a:r>
              <a:rPr lang="en-US" sz="1600" dirty="0" smtClean="0">
                <a:solidFill>
                  <a:schemeClr val="dk1"/>
                </a:solidFill>
                <a:latin typeface="Calibri"/>
                <a:ea typeface="Calibri"/>
                <a:cs typeface="Calibri"/>
                <a:sym typeface="Calibri"/>
              </a:rPr>
              <a:t> values are 1. If </a:t>
            </a:r>
            <a:r>
              <a:rPr lang="en-US" sz="1600" dirty="0" err="1" smtClean="0">
                <a:solidFill>
                  <a:schemeClr val="dk1"/>
                </a:solidFill>
                <a:latin typeface="Calibri"/>
                <a:ea typeface="Calibri"/>
                <a:cs typeface="Calibri"/>
                <a:sym typeface="Calibri"/>
              </a:rPr>
              <a:t>thresholded</a:t>
            </a:r>
            <a:r>
              <a:rPr lang="en-US" sz="1600" dirty="0" smtClean="0">
                <a:solidFill>
                  <a:schemeClr val="dk1"/>
                </a:solidFill>
                <a:latin typeface="Calibri"/>
                <a:ea typeface="Calibri"/>
                <a:cs typeface="Calibri"/>
                <a:sym typeface="Calibri"/>
              </a:rPr>
              <a:t> value is 0 then that pixel would be assigned label 0.  </a:t>
            </a:r>
            <a:r>
              <a:rPr lang="en-US" sz="1600" dirty="0">
                <a:solidFill>
                  <a:schemeClr val="dk1"/>
                </a:solidFill>
                <a:ea typeface="Calibri"/>
                <a:cs typeface="Calibri"/>
                <a:sym typeface="Calibri"/>
              </a:rPr>
              <a:t>Otherwise, every non zero </a:t>
            </a:r>
            <a:r>
              <a:rPr lang="en-US" sz="1600" dirty="0" err="1">
                <a:solidFill>
                  <a:schemeClr val="dk1"/>
                </a:solidFill>
                <a:ea typeface="Calibri"/>
                <a:cs typeface="Calibri"/>
                <a:sym typeface="Calibri"/>
              </a:rPr>
              <a:t>thresholded</a:t>
            </a:r>
            <a:r>
              <a:rPr lang="en-US" sz="1600" dirty="0">
                <a:solidFill>
                  <a:schemeClr val="dk1"/>
                </a:solidFill>
                <a:ea typeface="Calibri"/>
                <a:cs typeface="Calibri"/>
                <a:sym typeface="Calibri"/>
              </a:rPr>
              <a:t> pixel will be assigned non-zero label</a:t>
            </a:r>
            <a:r>
              <a:rPr lang="en-US" sz="1600" dirty="0" smtClean="0">
                <a:solidFill>
                  <a:schemeClr val="dk1"/>
                </a:solidFill>
                <a:ea typeface="Calibri"/>
                <a:cs typeface="Calibri"/>
                <a:sym typeface="Calibri"/>
              </a:rPr>
              <a:t>. </a:t>
            </a:r>
            <a:r>
              <a:rPr lang="en-US" sz="1600" dirty="0" smtClean="0">
                <a:solidFill>
                  <a:schemeClr val="dk1"/>
                </a:solidFill>
                <a:latin typeface="Calibri"/>
                <a:ea typeface="Calibri"/>
                <a:cs typeface="Calibri"/>
                <a:sym typeface="Calibri"/>
              </a:rPr>
              <a:t>This block then calls </a:t>
            </a:r>
            <a:r>
              <a:rPr lang="en-US" sz="1600" b="1" dirty="0" err="1" smtClean="0">
                <a:solidFill>
                  <a:schemeClr val="dk1"/>
                </a:solidFill>
                <a:latin typeface="Calibri"/>
                <a:ea typeface="Calibri"/>
                <a:cs typeface="Calibri"/>
                <a:sym typeface="Calibri"/>
              </a:rPr>
              <a:t>Find_Nearby_Labels</a:t>
            </a:r>
            <a:r>
              <a:rPr lang="en-US" sz="1600" dirty="0" smtClean="0">
                <a:solidFill>
                  <a:schemeClr val="dk1"/>
                </a:solidFill>
                <a:latin typeface="Calibri"/>
                <a:ea typeface="Calibri"/>
                <a:cs typeface="Calibri"/>
                <a:sym typeface="Calibri"/>
              </a:rPr>
              <a:t> module to store the label values of four nearby pixels to the given pixel in the </a:t>
            </a:r>
            <a:r>
              <a:rPr lang="en-US" sz="1600" b="1" dirty="0" err="1" smtClean="0">
                <a:solidFill>
                  <a:schemeClr val="dk1"/>
                </a:solidFill>
                <a:ea typeface="Calibri"/>
                <a:cs typeface="Calibri"/>
                <a:sym typeface="Calibri"/>
              </a:rPr>
              <a:t>Nearby_Labels</a:t>
            </a:r>
            <a:r>
              <a:rPr lang="en-US" sz="1600" dirty="0" smtClean="0">
                <a:solidFill>
                  <a:schemeClr val="dk1"/>
                </a:solidFill>
                <a:ea typeface="Calibri"/>
                <a:cs typeface="Calibri"/>
                <a:sym typeface="Calibri"/>
              </a:rPr>
              <a:t> vector data structure</a:t>
            </a:r>
            <a:r>
              <a:rPr lang="en-US" sz="1600" dirty="0" smtClean="0">
                <a:solidFill>
                  <a:schemeClr val="dk1"/>
                </a:solidFill>
                <a:latin typeface="Calibri"/>
                <a:ea typeface="Calibri"/>
                <a:cs typeface="Calibri"/>
                <a:sym typeface="Calibri"/>
              </a:rPr>
              <a:t>. After storing the nearby labels, the block assigns the given label the first non-zero label value from the </a:t>
            </a:r>
            <a:r>
              <a:rPr lang="en-US" sz="1600" b="1" dirty="0" err="1" smtClean="0">
                <a:solidFill>
                  <a:schemeClr val="dk1"/>
                </a:solidFill>
                <a:latin typeface="Calibri"/>
                <a:ea typeface="Calibri"/>
                <a:cs typeface="Calibri"/>
                <a:sym typeface="Calibri"/>
              </a:rPr>
              <a:t>Nearby_Labels</a:t>
            </a:r>
            <a:r>
              <a:rPr lang="en-US" sz="1600" dirty="0" smtClean="0">
                <a:solidFill>
                  <a:schemeClr val="dk1"/>
                </a:solidFill>
                <a:latin typeface="Calibri"/>
                <a:ea typeface="Calibri"/>
                <a:cs typeface="Calibri"/>
                <a:sym typeface="Calibri"/>
              </a:rPr>
              <a:t>.   Once the label is been assigned to the given pixel, this block calls </a:t>
            </a:r>
            <a:r>
              <a:rPr lang="en-US" sz="1600" b="1" dirty="0" err="1" smtClean="0">
                <a:solidFill>
                  <a:schemeClr val="dk1"/>
                </a:solidFill>
                <a:latin typeface="Calibri"/>
                <a:ea typeface="Calibri"/>
                <a:cs typeface="Calibri"/>
                <a:sym typeface="Calibri"/>
              </a:rPr>
              <a:t>Find_Connected_Labels</a:t>
            </a:r>
            <a:r>
              <a:rPr lang="en-US" sz="1600" b="1"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to find any connected component nearby the given pixel. </a:t>
            </a:r>
          </a:p>
          <a:p>
            <a:r>
              <a:rPr lang="en-US" sz="1600" dirty="0" smtClean="0">
                <a:solidFill>
                  <a:schemeClr val="dk1"/>
                </a:solidFill>
                <a:latin typeface="Calibri"/>
                <a:ea typeface="Calibri"/>
                <a:cs typeface="Calibri"/>
                <a:sym typeface="Calibri"/>
              </a:rPr>
              <a:t>Note that if there are no non-zero labels present in the </a:t>
            </a:r>
            <a:r>
              <a:rPr lang="en-US" sz="1600" b="1" dirty="0" err="1" smtClean="0">
                <a:solidFill>
                  <a:schemeClr val="dk1"/>
                </a:solidFill>
                <a:latin typeface="Calibri"/>
                <a:ea typeface="Calibri"/>
                <a:cs typeface="Calibri"/>
                <a:sym typeface="Calibri"/>
              </a:rPr>
              <a:t>Nearby_Labels</a:t>
            </a:r>
            <a:r>
              <a:rPr lang="en-US" sz="1600" b="1"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vector, then this block will assign a new label to the given pixel from </a:t>
            </a:r>
            <a:r>
              <a:rPr lang="en-US" sz="1600" b="1" dirty="0" err="1" smtClean="0">
                <a:solidFill>
                  <a:schemeClr val="dk1"/>
                </a:solidFill>
                <a:latin typeface="Calibri"/>
                <a:ea typeface="Calibri"/>
                <a:cs typeface="Calibri"/>
                <a:sym typeface="Calibri"/>
              </a:rPr>
              <a:t>Available_Labels</a:t>
            </a:r>
            <a:r>
              <a:rPr lang="en-US" sz="1600" b="1"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queue.</a:t>
            </a:r>
            <a:endParaRPr sz="1600" dirty="0">
              <a:solidFill>
                <a:schemeClr val="dk1"/>
              </a:solidFill>
              <a:latin typeface="Calibri"/>
              <a:ea typeface="Calibri"/>
              <a:cs typeface="Calibri"/>
              <a:sym typeface="Calibri"/>
            </a:endParaRPr>
          </a:p>
        </p:txBody>
      </p:sp>
      <p:sp>
        <p:nvSpPr>
          <p:cNvPr id="55" name="Google Shape;348;p17"/>
          <p:cNvSpPr txBox="1"/>
          <p:nvPr/>
        </p:nvSpPr>
        <p:spPr>
          <a:xfrm>
            <a:off x="2548156" y="3861048"/>
            <a:ext cx="6488340" cy="569839"/>
          </a:xfrm>
          <a:prstGeom prst="rect">
            <a:avLst/>
          </a:prstGeom>
          <a:noFill/>
          <a:ln>
            <a:noFill/>
          </a:ln>
        </p:spPr>
        <p:txBody>
          <a:bodyPr spcFirstLastPara="1" wrap="square" lIns="76669" tIns="38324" rIns="76669" bIns="38324" anchor="t" anchorCtr="0">
            <a:spAutoFit/>
          </a:bodyPr>
          <a:lstStyle/>
          <a:p>
            <a:r>
              <a:rPr lang="en-US" sz="1600" dirty="0" smtClean="0">
                <a:solidFill>
                  <a:schemeClr val="dk1"/>
                </a:solidFill>
                <a:latin typeface="Calibri"/>
                <a:ea typeface="Calibri"/>
                <a:cs typeface="Calibri"/>
                <a:sym typeface="Calibri"/>
              </a:rPr>
              <a:t>This block finds and stores the labels of 4 nearby pixels to the given pixel:</a:t>
            </a:r>
          </a:p>
          <a:p>
            <a:r>
              <a:rPr lang="en-US" sz="1600" dirty="0" err="1" smtClean="0">
                <a:solidFill>
                  <a:schemeClr val="dk1"/>
                </a:solidFill>
                <a:latin typeface="Calibri"/>
                <a:ea typeface="Calibri"/>
                <a:cs typeface="Calibri"/>
                <a:sym typeface="Calibri"/>
              </a:rPr>
              <a:t>i</a:t>
            </a:r>
            <a:r>
              <a:rPr lang="en-US" sz="1600" dirty="0" smtClean="0">
                <a:solidFill>
                  <a:schemeClr val="dk1"/>
                </a:solidFill>
                <a:latin typeface="Calibri"/>
                <a:ea typeface="Calibri"/>
                <a:cs typeface="Calibri"/>
                <a:sym typeface="Calibri"/>
              </a:rPr>
              <a:t>) left</a:t>
            </a:r>
            <a:r>
              <a:rPr lang="en-US" sz="1600" dirty="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      ii) top       iii) top left       iv) top right</a:t>
            </a:r>
          </a:p>
        </p:txBody>
      </p:sp>
      <p:sp>
        <p:nvSpPr>
          <p:cNvPr id="15" name="Google Shape;276;p14"/>
          <p:cNvSpPr/>
          <p:nvPr/>
        </p:nvSpPr>
        <p:spPr>
          <a:xfrm>
            <a:off x="249405" y="5579495"/>
            <a:ext cx="1872208" cy="1060334"/>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16" name="Google Shape;277;p14"/>
          <p:cNvCxnSpPr/>
          <p:nvPr/>
        </p:nvCxnSpPr>
        <p:spPr>
          <a:xfrm flipV="1">
            <a:off x="537437" y="5579494"/>
            <a:ext cx="0" cy="1065282"/>
          </a:xfrm>
          <a:prstGeom prst="straightConnector1">
            <a:avLst/>
          </a:prstGeom>
          <a:noFill/>
          <a:ln w="28575" cap="flat" cmpd="sng">
            <a:solidFill>
              <a:schemeClr val="dk1"/>
            </a:solidFill>
            <a:prstDash val="solid"/>
            <a:round/>
            <a:headEnd type="none" w="sm" len="sm"/>
            <a:tailEnd type="none" w="sm" len="sm"/>
          </a:ln>
        </p:spPr>
      </p:cxnSp>
      <p:cxnSp>
        <p:nvCxnSpPr>
          <p:cNvPr id="17" name="Google Shape;278;p14"/>
          <p:cNvCxnSpPr/>
          <p:nvPr/>
        </p:nvCxnSpPr>
        <p:spPr>
          <a:xfrm rot="10800000" flipH="1">
            <a:off x="249405" y="5569601"/>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8" name="Google Shape;279;p14"/>
          <p:cNvCxnSpPr/>
          <p:nvPr/>
        </p:nvCxnSpPr>
        <p:spPr>
          <a:xfrm rot="10800000" flipH="1">
            <a:off x="249405" y="6639829"/>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9" name="Google Shape;280;p14"/>
          <p:cNvCxnSpPr/>
          <p:nvPr/>
        </p:nvCxnSpPr>
        <p:spPr>
          <a:xfrm flipH="1" flipV="1">
            <a:off x="249405" y="5579494"/>
            <a:ext cx="17919" cy="1070228"/>
          </a:xfrm>
          <a:prstGeom prst="straightConnector1">
            <a:avLst/>
          </a:prstGeom>
          <a:noFill/>
          <a:ln w="28575" cap="flat" cmpd="sng">
            <a:solidFill>
              <a:schemeClr val="dk1"/>
            </a:solidFill>
            <a:prstDash val="solid"/>
            <a:round/>
            <a:headEnd type="none" w="sm" len="sm"/>
            <a:tailEnd type="none" w="sm" len="sm"/>
          </a:ln>
        </p:spPr>
      </p:cxnSp>
      <p:sp>
        <p:nvSpPr>
          <p:cNvPr id="20" name="Google Shape;229;p12"/>
          <p:cNvSpPr/>
          <p:nvPr/>
        </p:nvSpPr>
        <p:spPr>
          <a:xfrm>
            <a:off x="458789" y="5879151"/>
            <a:ext cx="1662826" cy="338522"/>
          </a:xfrm>
          <a:prstGeom prst="rect">
            <a:avLst/>
          </a:prstGeom>
          <a:noFill/>
          <a:ln>
            <a:noFill/>
          </a:ln>
        </p:spPr>
        <p:txBody>
          <a:bodyPr spcFirstLastPara="1" wrap="square" lIns="91428" tIns="45704" rIns="91428" bIns="45704" anchor="t" anchorCtr="0">
            <a:spAutoFit/>
          </a:bodyPr>
          <a:lstStyle/>
          <a:p>
            <a:pPr algn="ctr"/>
            <a:r>
              <a:rPr lang="en-US" sz="1600" b="1" dirty="0" smtClean="0">
                <a:solidFill>
                  <a:schemeClr val="lt1"/>
                </a:solidFill>
                <a:latin typeface="Calibri"/>
                <a:ea typeface="Calibri"/>
                <a:cs typeface="Calibri"/>
                <a:sym typeface="Calibri"/>
              </a:rPr>
              <a:t>Available Labels</a:t>
            </a:r>
            <a:endParaRPr sz="1600" dirty="0">
              <a:solidFill>
                <a:schemeClr val="lt1"/>
              </a:solidFill>
              <a:latin typeface="Calibri"/>
              <a:ea typeface="Calibri"/>
              <a:cs typeface="Calibri"/>
              <a:sym typeface="Calibri"/>
            </a:endParaRPr>
          </a:p>
        </p:txBody>
      </p:sp>
      <p:sp>
        <p:nvSpPr>
          <p:cNvPr id="21" name="Google Shape;348;p17"/>
          <p:cNvSpPr txBox="1"/>
          <p:nvPr/>
        </p:nvSpPr>
        <p:spPr>
          <a:xfrm>
            <a:off x="2548156" y="5562259"/>
            <a:ext cx="6488340" cy="569839"/>
          </a:xfrm>
          <a:prstGeom prst="rect">
            <a:avLst/>
          </a:prstGeom>
          <a:noFill/>
          <a:ln>
            <a:noFill/>
          </a:ln>
        </p:spPr>
        <p:txBody>
          <a:bodyPr spcFirstLastPara="1" wrap="square" lIns="76669" tIns="38324" rIns="76669" bIns="38324" anchor="t" anchorCtr="0">
            <a:spAutoFit/>
          </a:bodyPr>
          <a:lstStyle/>
          <a:p>
            <a:r>
              <a:rPr lang="en-US" sz="1600" dirty="0" smtClean="0">
                <a:solidFill>
                  <a:schemeClr val="dk1"/>
                </a:solidFill>
                <a:latin typeface="Calibri"/>
                <a:ea typeface="Calibri"/>
                <a:cs typeface="Calibri"/>
                <a:sym typeface="Calibri"/>
              </a:rPr>
              <a:t>This is a queue data structure that stores all the currently free/available labels.</a:t>
            </a:r>
          </a:p>
        </p:txBody>
      </p:sp>
    </p:spTree>
    <p:extLst>
      <p:ext uri="{BB962C8B-B14F-4D97-AF65-F5344CB8AC3E}">
        <p14:creationId xmlns:p14="http://schemas.microsoft.com/office/powerpoint/2010/main" val="281059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74;p14"/>
          <p:cNvSpPr/>
          <p:nvPr/>
        </p:nvSpPr>
        <p:spPr>
          <a:xfrm>
            <a:off x="239834" y="203680"/>
            <a:ext cx="1872208" cy="1070227"/>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Find Connected Labels</a:t>
            </a:r>
            <a:endParaRPr lang="en-US" dirty="0">
              <a:solidFill>
                <a:schemeClr val="lt1"/>
              </a:solidFill>
              <a:ea typeface="Calibri"/>
              <a:cs typeface="Calibri"/>
              <a:sym typeface="Calibri"/>
            </a:endParaRPr>
          </a:p>
        </p:txBody>
      </p:sp>
      <p:sp>
        <p:nvSpPr>
          <p:cNvPr id="10" name="Google Shape;348;p17"/>
          <p:cNvSpPr txBox="1"/>
          <p:nvPr/>
        </p:nvSpPr>
        <p:spPr>
          <a:xfrm>
            <a:off x="2544109" y="188640"/>
            <a:ext cx="6420379" cy="1062282"/>
          </a:xfrm>
          <a:prstGeom prst="rect">
            <a:avLst/>
          </a:prstGeom>
          <a:noFill/>
          <a:ln>
            <a:noFill/>
          </a:ln>
        </p:spPr>
        <p:txBody>
          <a:bodyPr spcFirstLastPara="1" wrap="square" lIns="76669" tIns="38324" rIns="76669" bIns="38324" anchor="t" anchorCtr="0">
            <a:spAutoFit/>
          </a:bodyPr>
          <a:lstStyle/>
          <a:p>
            <a:r>
              <a:rPr lang="en-US" sz="1600" dirty="0" smtClean="0">
                <a:solidFill>
                  <a:schemeClr val="dk1"/>
                </a:solidFill>
                <a:latin typeface="Calibri"/>
                <a:ea typeface="Calibri"/>
                <a:cs typeface="Calibri"/>
                <a:sym typeface="Calibri"/>
              </a:rPr>
              <a:t>This block finds and stores the labels that needs to be merged with the assigned label of the given pixel. This block stores all the non-zero labels other than the assigned label present in the </a:t>
            </a:r>
            <a:r>
              <a:rPr lang="en-US" sz="1600" b="1" dirty="0" err="1" smtClean="0">
                <a:solidFill>
                  <a:schemeClr val="dk1"/>
                </a:solidFill>
                <a:latin typeface="Calibri"/>
                <a:ea typeface="Calibri"/>
                <a:cs typeface="Calibri"/>
                <a:sym typeface="Calibri"/>
              </a:rPr>
              <a:t>Nearby_Labels</a:t>
            </a:r>
            <a:r>
              <a:rPr lang="en-US" sz="1600" b="1"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vector into </a:t>
            </a:r>
            <a:r>
              <a:rPr lang="en-US" sz="1600" b="1" dirty="0" err="1" smtClean="0">
                <a:solidFill>
                  <a:schemeClr val="dk1"/>
                </a:solidFill>
                <a:latin typeface="Calibri"/>
                <a:ea typeface="Calibri"/>
                <a:cs typeface="Calibri"/>
                <a:sym typeface="Calibri"/>
              </a:rPr>
              <a:t>Label_Alterations</a:t>
            </a:r>
            <a:r>
              <a:rPr lang="en-US" sz="1600" dirty="0" smtClean="0">
                <a:solidFill>
                  <a:schemeClr val="dk1"/>
                </a:solidFill>
                <a:latin typeface="Calibri"/>
                <a:ea typeface="Calibri"/>
                <a:cs typeface="Calibri"/>
                <a:sym typeface="Calibri"/>
              </a:rPr>
              <a:t> set data structure. </a:t>
            </a:r>
          </a:p>
        </p:txBody>
      </p:sp>
      <p:sp>
        <p:nvSpPr>
          <p:cNvPr id="11" name="Google Shape;276;p14"/>
          <p:cNvSpPr/>
          <p:nvPr/>
        </p:nvSpPr>
        <p:spPr>
          <a:xfrm>
            <a:off x="330908" y="3650860"/>
            <a:ext cx="1872208" cy="1066222"/>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12" name="Google Shape;277;p14"/>
          <p:cNvCxnSpPr/>
          <p:nvPr/>
        </p:nvCxnSpPr>
        <p:spPr>
          <a:xfrm flipV="1">
            <a:off x="618940" y="3644240"/>
            <a:ext cx="0" cy="1072842"/>
          </a:xfrm>
          <a:prstGeom prst="straightConnector1">
            <a:avLst/>
          </a:prstGeom>
          <a:noFill/>
          <a:ln w="28575" cap="flat" cmpd="sng">
            <a:solidFill>
              <a:schemeClr val="dk1"/>
            </a:solidFill>
            <a:prstDash val="solid"/>
            <a:round/>
            <a:headEnd type="none" w="sm" len="sm"/>
            <a:tailEnd type="none" w="sm" len="sm"/>
          </a:ln>
        </p:spPr>
      </p:cxnSp>
      <p:cxnSp>
        <p:nvCxnSpPr>
          <p:cNvPr id="13" name="Google Shape;278;p14"/>
          <p:cNvCxnSpPr/>
          <p:nvPr/>
        </p:nvCxnSpPr>
        <p:spPr>
          <a:xfrm rot="10800000" flipH="1">
            <a:off x="330908" y="3640968"/>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4" name="Google Shape;279;p14"/>
          <p:cNvCxnSpPr/>
          <p:nvPr/>
        </p:nvCxnSpPr>
        <p:spPr>
          <a:xfrm rot="10800000" flipH="1">
            <a:off x="330908" y="4702241"/>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5" name="Google Shape;280;p14"/>
          <p:cNvCxnSpPr/>
          <p:nvPr/>
        </p:nvCxnSpPr>
        <p:spPr>
          <a:xfrm flipV="1">
            <a:off x="333603" y="3650860"/>
            <a:ext cx="1" cy="1051381"/>
          </a:xfrm>
          <a:prstGeom prst="straightConnector1">
            <a:avLst/>
          </a:prstGeom>
          <a:noFill/>
          <a:ln w="28575" cap="flat" cmpd="sng">
            <a:solidFill>
              <a:schemeClr val="dk1"/>
            </a:solidFill>
            <a:prstDash val="solid"/>
            <a:round/>
            <a:headEnd type="none" w="sm" len="sm"/>
            <a:tailEnd type="none" w="sm" len="sm"/>
          </a:ln>
        </p:spPr>
      </p:cxnSp>
      <p:sp>
        <p:nvSpPr>
          <p:cNvPr id="16" name="Google Shape;229;p12"/>
          <p:cNvSpPr/>
          <p:nvPr/>
        </p:nvSpPr>
        <p:spPr>
          <a:xfrm>
            <a:off x="532400" y="3901775"/>
            <a:ext cx="1755448" cy="369300"/>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latin typeface="Calibri"/>
                <a:ea typeface="Calibri"/>
                <a:cs typeface="Calibri"/>
                <a:sym typeface="Calibri"/>
              </a:rPr>
              <a:t>Labelled Buffer</a:t>
            </a:r>
            <a:endParaRPr dirty="0">
              <a:solidFill>
                <a:schemeClr val="lt1"/>
              </a:solidFill>
              <a:latin typeface="Calibri"/>
              <a:ea typeface="Calibri"/>
              <a:cs typeface="Calibri"/>
              <a:sym typeface="Calibri"/>
            </a:endParaRPr>
          </a:p>
        </p:txBody>
      </p:sp>
      <p:sp>
        <p:nvSpPr>
          <p:cNvPr id="17" name="Google Shape;276;p14"/>
          <p:cNvSpPr/>
          <p:nvPr/>
        </p:nvSpPr>
        <p:spPr>
          <a:xfrm>
            <a:off x="264987" y="1936873"/>
            <a:ext cx="1872208" cy="1050186"/>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18" name="Google Shape;277;p14"/>
          <p:cNvCxnSpPr/>
          <p:nvPr/>
        </p:nvCxnSpPr>
        <p:spPr>
          <a:xfrm flipV="1">
            <a:off x="553019" y="1925785"/>
            <a:ext cx="0" cy="1066222"/>
          </a:xfrm>
          <a:prstGeom prst="straightConnector1">
            <a:avLst/>
          </a:prstGeom>
          <a:noFill/>
          <a:ln w="28575" cap="flat" cmpd="sng">
            <a:solidFill>
              <a:schemeClr val="dk1"/>
            </a:solidFill>
            <a:prstDash val="solid"/>
            <a:round/>
            <a:headEnd type="none" w="sm" len="sm"/>
            <a:tailEnd type="none" w="sm" len="sm"/>
          </a:ln>
        </p:spPr>
      </p:cxnSp>
      <p:cxnSp>
        <p:nvCxnSpPr>
          <p:cNvPr id="19" name="Google Shape;278;p14"/>
          <p:cNvCxnSpPr/>
          <p:nvPr/>
        </p:nvCxnSpPr>
        <p:spPr>
          <a:xfrm rot="10800000" flipH="1">
            <a:off x="264986" y="1925786"/>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0" name="Google Shape;279;p14"/>
          <p:cNvCxnSpPr/>
          <p:nvPr/>
        </p:nvCxnSpPr>
        <p:spPr>
          <a:xfrm rot="10800000" flipH="1">
            <a:off x="264987" y="2987059"/>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1" name="Google Shape;280;p14"/>
          <p:cNvCxnSpPr/>
          <p:nvPr/>
        </p:nvCxnSpPr>
        <p:spPr>
          <a:xfrm flipH="1" flipV="1">
            <a:off x="264986" y="1915949"/>
            <a:ext cx="17920" cy="1081002"/>
          </a:xfrm>
          <a:prstGeom prst="straightConnector1">
            <a:avLst/>
          </a:prstGeom>
          <a:noFill/>
          <a:ln w="28575" cap="flat" cmpd="sng">
            <a:solidFill>
              <a:schemeClr val="dk1"/>
            </a:solidFill>
            <a:prstDash val="solid"/>
            <a:round/>
            <a:headEnd type="none" w="sm" len="sm"/>
            <a:tailEnd type="none" w="sm" len="sm"/>
          </a:ln>
        </p:spPr>
      </p:cxnSp>
      <p:sp>
        <p:nvSpPr>
          <p:cNvPr id="22" name="Google Shape;229;p12"/>
          <p:cNvSpPr/>
          <p:nvPr/>
        </p:nvSpPr>
        <p:spPr>
          <a:xfrm>
            <a:off x="474371" y="2318431"/>
            <a:ext cx="1662826" cy="338522"/>
          </a:xfrm>
          <a:prstGeom prst="rect">
            <a:avLst/>
          </a:prstGeom>
          <a:noFill/>
          <a:ln>
            <a:noFill/>
          </a:ln>
        </p:spPr>
        <p:txBody>
          <a:bodyPr spcFirstLastPara="1" wrap="square" lIns="91428" tIns="45704" rIns="91428" bIns="45704" anchor="t" anchorCtr="0">
            <a:spAutoFit/>
          </a:bodyPr>
          <a:lstStyle/>
          <a:p>
            <a:pPr algn="ctr"/>
            <a:r>
              <a:rPr lang="en-US" sz="1600" b="1" dirty="0" smtClean="0">
                <a:solidFill>
                  <a:schemeClr val="lt1"/>
                </a:solidFill>
                <a:latin typeface="Calibri"/>
                <a:ea typeface="Calibri"/>
                <a:cs typeface="Calibri"/>
                <a:sym typeface="Calibri"/>
              </a:rPr>
              <a:t>Label Alterations</a:t>
            </a:r>
            <a:endParaRPr sz="1600" dirty="0">
              <a:solidFill>
                <a:schemeClr val="lt1"/>
              </a:solidFill>
              <a:latin typeface="Calibri"/>
              <a:ea typeface="Calibri"/>
              <a:cs typeface="Calibri"/>
              <a:sym typeface="Calibri"/>
            </a:endParaRPr>
          </a:p>
        </p:txBody>
      </p:sp>
      <p:sp>
        <p:nvSpPr>
          <p:cNvPr id="23" name="Google Shape;348;p17"/>
          <p:cNvSpPr txBox="1"/>
          <p:nvPr/>
        </p:nvSpPr>
        <p:spPr>
          <a:xfrm>
            <a:off x="2544110" y="1883371"/>
            <a:ext cx="6355991" cy="569839"/>
          </a:xfrm>
          <a:prstGeom prst="rect">
            <a:avLst/>
          </a:prstGeom>
          <a:noFill/>
          <a:ln>
            <a:noFill/>
          </a:ln>
        </p:spPr>
        <p:txBody>
          <a:bodyPr spcFirstLastPara="1" wrap="square" lIns="76669" tIns="38324" rIns="76669" bIns="38324" anchor="t" anchorCtr="0">
            <a:spAutoFit/>
          </a:bodyPr>
          <a:lstStyle/>
          <a:p>
            <a:r>
              <a:rPr lang="en-US" sz="1600" dirty="0" smtClean="0">
                <a:solidFill>
                  <a:schemeClr val="dk1"/>
                </a:solidFill>
                <a:latin typeface="Calibri"/>
                <a:ea typeface="Calibri"/>
                <a:cs typeface="Calibri"/>
                <a:sym typeface="Calibri"/>
              </a:rPr>
              <a:t>It is a set data structure that stores all the labels that are connected with the assigned label and needs to be merged with it.</a:t>
            </a:r>
          </a:p>
        </p:txBody>
      </p:sp>
      <p:sp>
        <p:nvSpPr>
          <p:cNvPr id="24" name="Google Shape;348;p17"/>
          <p:cNvSpPr txBox="1"/>
          <p:nvPr/>
        </p:nvSpPr>
        <p:spPr>
          <a:xfrm>
            <a:off x="2555777" y="3596468"/>
            <a:ext cx="6355991" cy="2785830"/>
          </a:xfrm>
          <a:prstGeom prst="rect">
            <a:avLst/>
          </a:prstGeom>
          <a:noFill/>
          <a:ln>
            <a:noFill/>
          </a:ln>
        </p:spPr>
        <p:txBody>
          <a:bodyPr spcFirstLastPara="1" wrap="square" lIns="76669" tIns="38324" rIns="76669" bIns="38324" anchor="t" anchorCtr="0">
            <a:spAutoFit/>
          </a:bodyPr>
          <a:lstStyle/>
          <a:p>
            <a:r>
              <a:rPr lang="en-US" sz="1600" dirty="0" smtClean="0"/>
              <a:t>It is a </a:t>
            </a:r>
            <a:r>
              <a:rPr lang="en-US" sz="1600" dirty="0" err="1" smtClean="0"/>
              <a:t>deque</a:t>
            </a:r>
            <a:r>
              <a:rPr lang="en-US" sz="1600" dirty="0" smtClean="0"/>
              <a:t> data structure. </a:t>
            </a:r>
            <a:r>
              <a:rPr lang="en-US" sz="1600" dirty="0"/>
              <a:t>Each index in this </a:t>
            </a:r>
            <a:r>
              <a:rPr lang="en-US" sz="1600" dirty="0" err="1"/>
              <a:t>deque</a:t>
            </a:r>
            <a:r>
              <a:rPr lang="en-US" sz="1600" dirty="0"/>
              <a:t> contains a </a:t>
            </a:r>
            <a:r>
              <a:rPr lang="en-US" sz="1600" dirty="0" smtClean="0"/>
              <a:t>pair. Each pair contains 2 structures: </a:t>
            </a:r>
            <a:r>
              <a:rPr lang="en-US" sz="1600" dirty="0" err="1" smtClean="0"/>
              <a:t>i</a:t>
            </a:r>
            <a:r>
              <a:rPr lang="en-US" sz="1600" dirty="0" smtClean="0"/>
              <a:t>) a vector ii) a set</a:t>
            </a:r>
          </a:p>
          <a:p>
            <a:endParaRPr lang="en-US" sz="1600" dirty="0" smtClean="0"/>
          </a:p>
          <a:p>
            <a:r>
              <a:rPr lang="en-US" sz="1600" dirty="0" smtClean="0"/>
              <a:t>The vector in the pair consists of following 3 information related to the labelled pixel generated in</a:t>
            </a:r>
            <a:r>
              <a:rPr lang="en-US" sz="1600" b="1" dirty="0" smtClean="0"/>
              <a:t> Labelling Block</a:t>
            </a:r>
            <a:r>
              <a:rPr lang="en-US" sz="1600" dirty="0" smtClean="0"/>
              <a:t>:</a:t>
            </a:r>
          </a:p>
          <a:p>
            <a:r>
              <a:rPr lang="en-US" sz="1600" dirty="0" err="1"/>
              <a:t>i</a:t>
            </a:r>
            <a:r>
              <a:rPr lang="en-US" sz="1600" dirty="0"/>
              <a:t>) threshold value of the pixel</a:t>
            </a:r>
          </a:p>
          <a:p>
            <a:r>
              <a:rPr lang="en-US" sz="1600" dirty="0"/>
              <a:t>ii) column no. of the </a:t>
            </a:r>
            <a:r>
              <a:rPr lang="en-US" sz="1600" dirty="0" err="1"/>
              <a:t>thresholded</a:t>
            </a:r>
            <a:r>
              <a:rPr lang="en-US" sz="1600" dirty="0"/>
              <a:t> pixel </a:t>
            </a:r>
          </a:p>
          <a:p>
            <a:r>
              <a:rPr lang="en-US" sz="1600" dirty="0"/>
              <a:t>iii) row no. of the </a:t>
            </a:r>
            <a:r>
              <a:rPr lang="en-US" sz="1600" dirty="0" err="1"/>
              <a:t>thresholded</a:t>
            </a:r>
            <a:r>
              <a:rPr lang="en-US" sz="1600" dirty="0"/>
              <a:t> </a:t>
            </a:r>
            <a:r>
              <a:rPr lang="en-US" sz="1600" dirty="0" smtClean="0"/>
              <a:t>pixel</a:t>
            </a:r>
            <a:endParaRPr lang="en-US" sz="1600" dirty="0"/>
          </a:p>
          <a:p>
            <a:endParaRPr lang="en-US" sz="1600" dirty="0" smtClean="0"/>
          </a:p>
          <a:p>
            <a:r>
              <a:rPr lang="en-US" sz="1600" dirty="0" smtClean="0"/>
              <a:t>The set in the pair is nothing but </a:t>
            </a:r>
            <a:r>
              <a:rPr lang="en-US" sz="1600" dirty="0" err="1" smtClean="0"/>
              <a:t>Label_Alternations</a:t>
            </a:r>
            <a:r>
              <a:rPr lang="en-US" sz="1600" dirty="0" smtClean="0"/>
              <a:t> set that contains all those labels to be merged with the assigned label.</a:t>
            </a:r>
            <a:endParaRPr lang="en-US" sz="1600" dirty="0"/>
          </a:p>
        </p:txBody>
      </p:sp>
    </p:spTree>
    <p:extLst>
      <p:ext uri="{BB962C8B-B14F-4D97-AF65-F5344CB8AC3E}">
        <p14:creationId xmlns:p14="http://schemas.microsoft.com/office/powerpoint/2010/main" val="78715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75;p14"/>
          <p:cNvSpPr/>
          <p:nvPr/>
        </p:nvSpPr>
        <p:spPr>
          <a:xfrm>
            <a:off x="251520" y="485122"/>
            <a:ext cx="1872208" cy="1143678"/>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Update Previous Row and Label</a:t>
            </a:r>
            <a:endParaRPr dirty="0">
              <a:solidFill>
                <a:schemeClr val="lt1"/>
              </a:solidFill>
              <a:latin typeface="Calibri"/>
              <a:ea typeface="Calibri"/>
              <a:cs typeface="Calibri"/>
              <a:sym typeface="Calibri"/>
            </a:endParaRPr>
          </a:p>
        </p:txBody>
      </p:sp>
      <p:sp>
        <p:nvSpPr>
          <p:cNvPr id="20" name="Google Shape;348;p17"/>
          <p:cNvSpPr txBox="1"/>
          <p:nvPr/>
        </p:nvSpPr>
        <p:spPr>
          <a:xfrm>
            <a:off x="2411760" y="485122"/>
            <a:ext cx="6488340" cy="1062282"/>
          </a:xfrm>
          <a:prstGeom prst="rect">
            <a:avLst/>
          </a:prstGeom>
          <a:noFill/>
          <a:ln>
            <a:noFill/>
          </a:ln>
        </p:spPr>
        <p:txBody>
          <a:bodyPr spcFirstLastPara="1" wrap="square" lIns="76669" tIns="38324" rIns="76669" bIns="38324" anchor="t" anchorCtr="0">
            <a:spAutoFit/>
          </a:bodyPr>
          <a:lstStyle/>
          <a:p>
            <a:r>
              <a:rPr lang="en-US" sz="1600" dirty="0" smtClean="0">
                <a:solidFill>
                  <a:schemeClr val="dk1"/>
                </a:solidFill>
                <a:latin typeface="Calibri"/>
                <a:ea typeface="Calibri"/>
                <a:cs typeface="Calibri"/>
                <a:sym typeface="Calibri"/>
              </a:rPr>
              <a:t>After the given pixel is assigned its label, this block overwrites the consecutive index of the previous row with the previous label (the pixel belonging to the current row that was previously been labelled) and sets the previous label to the given label.</a:t>
            </a:r>
          </a:p>
        </p:txBody>
      </p:sp>
      <p:sp>
        <p:nvSpPr>
          <p:cNvPr id="21" name="Google Shape;271;p14"/>
          <p:cNvSpPr/>
          <p:nvPr/>
        </p:nvSpPr>
        <p:spPr>
          <a:xfrm>
            <a:off x="251520" y="2826637"/>
            <a:ext cx="1872208" cy="1143679"/>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Tracing &amp; Computation Block</a:t>
            </a:r>
            <a:endParaRPr dirty="0">
              <a:solidFill>
                <a:schemeClr val="lt1"/>
              </a:solidFill>
              <a:latin typeface="Calibri"/>
              <a:ea typeface="Calibri"/>
              <a:cs typeface="Calibri"/>
              <a:sym typeface="Calibri"/>
            </a:endParaRPr>
          </a:p>
        </p:txBody>
      </p:sp>
      <p:sp>
        <p:nvSpPr>
          <p:cNvPr id="22" name="Google Shape;357;p17"/>
          <p:cNvSpPr txBox="1"/>
          <p:nvPr/>
        </p:nvSpPr>
        <p:spPr>
          <a:xfrm>
            <a:off x="2411760" y="2754629"/>
            <a:ext cx="6488340" cy="3770715"/>
          </a:xfrm>
          <a:prstGeom prst="rect">
            <a:avLst/>
          </a:prstGeom>
          <a:noFill/>
          <a:ln>
            <a:noFill/>
          </a:ln>
        </p:spPr>
        <p:txBody>
          <a:bodyPr spcFirstLastPara="1" wrap="square" lIns="76669" tIns="38324" rIns="76669" bIns="38324" anchor="t" anchorCtr="0">
            <a:spAutoFit/>
          </a:bodyPr>
          <a:lstStyle/>
          <a:p>
            <a:r>
              <a:rPr lang="en-US" sz="1600" dirty="0">
                <a:solidFill>
                  <a:schemeClr val="dk1"/>
                </a:solidFill>
                <a:latin typeface="Calibri"/>
                <a:ea typeface="Calibri"/>
                <a:cs typeface="Calibri"/>
                <a:sym typeface="Calibri"/>
              </a:rPr>
              <a:t>This is one of the </a:t>
            </a:r>
            <a:r>
              <a:rPr lang="en-US" sz="1600" dirty="0" smtClean="0">
                <a:solidFill>
                  <a:schemeClr val="dk1"/>
                </a:solidFill>
                <a:latin typeface="Calibri"/>
                <a:ea typeface="Calibri"/>
                <a:cs typeface="Calibri"/>
                <a:sym typeface="Calibri"/>
              </a:rPr>
              <a:t>4 </a:t>
            </a:r>
            <a:r>
              <a:rPr lang="en-US" sz="1600" dirty="0">
                <a:solidFill>
                  <a:schemeClr val="dk1"/>
                </a:solidFill>
                <a:latin typeface="Calibri"/>
                <a:ea typeface="Calibri"/>
                <a:cs typeface="Calibri"/>
                <a:sym typeface="Calibri"/>
              </a:rPr>
              <a:t>fundamental block in our proposed system and is responsible </a:t>
            </a:r>
            <a:r>
              <a:rPr lang="en-US" sz="1600" dirty="0" smtClean="0">
                <a:solidFill>
                  <a:schemeClr val="dk1"/>
                </a:solidFill>
                <a:latin typeface="Calibri"/>
                <a:ea typeface="Calibri"/>
                <a:cs typeface="Calibri"/>
                <a:sym typeface="Calibri"/>
              </a:rPr>
              <a:t>for updating label's information like its coordinates, total count of pixels assigned to that label and the reference which that particular label is making with the other labels.</a:t>
            </a:r>
          </a:p>
          <a:p>
            <a:endParaRPr lang="en-US" sz="1600" dirty="0">
              <a:solidFill>
                <a:schemeClr val="dk1"/>
              </a:solidFill>
              <a:latin typeface="Calibri"/>
              <a:ea typeface="Calibri"/>
              <a:cs typeface="Calibri"/>
              <a:sym typeface="Calibri"/>
            </a:endParaRPr>
          </a:p>
          <a:p>
            <a:r>
              <a:rPr lang="en-US" sz="1600" dirty="0" smtClean="0">
                <a:solidFill>
                  <a:schemeClr val="dk1"/>
                </a:solidFill>
                <a:latin typeface="Calibri"/>
                <a:ea typeface="Calibri"/>
                <a:cs typeface="Calibri"/>
                <a:sym typeface="Calibri"/>
              </a:rPr>
              <a:t>When a new pixel arrives, the root label of the assigned label to that pixel is determined using</a:t>
            </a:r>
            <a:r>
              <a:rPr lang="en-US" sz="1600" b="1" dirty="0" smtClean="0">
                <a:solidFill>
                  <a:schemeClr val="dk1"/>
                </a:solidFill>
                <a:latin typeface="Calibri"/>
                <a:ea typeface="Calibri"/>
                <a:cs typeface="Calibri"/>
                <a:sym typeface="Calibri"/>
              </a:rPr>
              <a:t> Path Compression module</a:t>
            </a:r>
            <a:r>
              <a:rPr lang="en-US" sz="1600" dirty="0" smtClean="0">
                <a:solidFill>
                  <a:schemeClr val="dk1"/>
                </a:solidFill>
                <a:latin typeface="Calibri"/>
                <a:ea typeface="Calibri"/>
                <a:cs typeface="Calibri"/>
                <a:sym typeface="Calibri"/>
              </a:rPr>
              <a:t>. After identifying the root label, its coordinates are updated and its count is incremented by 1.</a:t>
            </a:r>
          </a:p>
          <a:p>
            <a:endParaRPr lang="en-US" sz="1600" dirty="0" smtClean="0">
              <a:solidFill>
                <a:schemeClr val="dk1"/>
              </a:solidFill>
              <a:latin typeface="Calibri"/>
              <a:ea typeface="Calibri"/>
              <a:cs typeface="Calibri"/>
              <a:sym typeface="Calibri"/>
            </a:endParaRPr>
          </a:p>
          <a:p>
            <a:r>
              <a:rPr lang="en-US" sz="1600" dirty="0" smtClean="0">
                <a:solidFill>
                  <a:schemeClr val="dk1"/>
                </a:solidFill>
                <a:latin typeface="Calibri"/>
                <a:ea typeface="Calibri"/>
                <a:cs typeface="Calibri"/>
                <a:sym typeface="Calibri"/>
              </a:rPr>
              <a:t>After that, the block merges all the labels present in the </a:t>
            </a:r>
            <a:r>
              <a:rPr lang="en-US" sz="1600" b="1" dirty="0" err="1" smtClean="0">
                <a:solidFill>
                  <a:schemeClr val="dk1"/>
                </a:solidFill>
                <a:latin typeface="Calibri"/>
                <a:ea typeface="Calibri"/>
                <a:cs typeface="Calibri"/>
                <a:sym typeface="Calibri"/>
              </a:rPr>
              <a:t>Label_Alterations</a:t>
            </a:r>
            <a:r>
              <a:rPr lang="en-US" sz="1600" b="1" dirty="0" smtClean="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set with the root label of the assigned label using </a:t>
            </a:r>
            <a:r>
              <a:rPr lang="en-US" sz="1600" b="1" dirty="0" err="1" smtClean="0">
                <a:solidFill>
                  <a:schemeClr val="dk1"/>
                </a:solidFill>
                <a:latin typeface="Calibri"/>
                <a:ea typeface="Calibri"/>
                <a:cs typeface="Calibri"/>
                <a:sym typeface="Calibri"/>
              </a:rPr>
              <a:t>Change_Reference</a:t>
            </a:r>
            <a:r>
              <a:rPr lang="en-US" sz="1600" dirty="0" smtClean="0">
                <a:solidFill>
                  <a:schemeClr val="dk1"/>
                </a:solidFill>
                <a:latin typeface="Calibri"/>
                <a:ea typeface="Calibri"/>
                <a:cs typeface="Calibri"/>
                <a:sym typeface="Calibri"/>
              </a:rPr>
              <a:t> module. Once all this is been done, the block checks if the given pixel belongs to the last column of a row or not. If yes, the block will call </a:t>
            </a:r>
            <a:r>
              <a:rPr lang="en-US" sz="1600" b="1" dirty="0" smtClean="0">
                <a:solidFill>
                  <a:schemeClr val="dk1"/>
                </a:solidFill>
                <a:latin typeface="Calibri"/>
                <a:ea typeface="Calibri"/>
                <a:cs typeface="Calibri"/>
                <a:sym typeface="Calibri"/>
              </a:rPr>
              <a:t>Recycle</a:t>
            </a:r>
            <a:r>
              <a:rPr lang="en-US" sz="1600" dirty="0" smtClean="0">
                <a:solidFill>
                  <a:schemeClr val="dk1"/>
                </a:solidFill>
                <a:latin typeface="Calibri"/>
                <a:ea typeface="Calibri"/>
                <a:cs typeface="Calibri"/>
                <a:sym typeface="Calibri"/>
              </a:rPr>
              <a:t> module to detect and recycle all those labels that have no further possibility of getting connected to the future labels.</a:t>
            </a:r>
            <a:endParaRPr lang="en-US" sz="1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6844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5;p14"/>
          <p:cNvSpPr/>
          <p:nvPr/>
        </p:nvSpPr>
        <p:spPr>
          <a:xfrm>
            <a:off x="179512" y="269098"/>
            <a:ext cx="1872208" cy="1143678"/>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ea typeface="Calibri"/>
                <a:cs typeface="Calibri"/>
                <a:sym typeface="Calibri"/>
              </a:rPr>
              <a:t>Path Compression</a:t>
            </a:r>
            <a:endParaRPr lang="en-US" dirty="0">
              <a:solidFill>
                <a:schemeClr val="lt1"/>
              </a:solidFill>
              <a:ea typeface="Calibri"/>
              <a:cs typeface="Calibri"/>
              <a:sym typeface="Calibri"/>
            </a:endParaRPr>
          </a:p>
        </p:txBody>
      </p:sp>
      <p:sp>
        <p:nvSpPr>
          <p:cNvPr id="3" name="Rectangle 2"/>
          <p:cNvSpPr/>
          <p:nvPr/>
        </p:nvSpPr>
        <p:spPr>
          <a:xfrm>
            <a:off x="2267744" y="206490"/>
            <a:ext cx="6840760" cy="1323439"/>
          </a:xfrm>
          <a:prstGeom prst="rect">
            <a:avLst/>
          </a:prstGeom>
        </p:spPr>
        <p:txBody>
          <a:bodyPr wrap="square">
            <a:spAutoFit/>
          </a:bodyPr>
          <a:lstStyle/>
          <a:p>
            <a:r>
              <a:rPr lang="en-US" sz="1600" dirty="0" smtClean="0"/>
              <a:t>This block compresses </a:t>
            </a:r>
            <a:r>
              <a:rPr lang="en-US" sz="1600" dirty="0"/>
              <a:t>the path of all the labels between </a:t>
            </a:r>
            <a:r>
              <a:rPr lang="en-US" sz="1600" dirty="0" smtClean="0"/>
              <a:t>'given' label </a:t>
            </a:r>
            <a:r>
              <a:rPr lang="en-US" sz="1600" dirty="0"/>
              <a:t>and its </a:t>
            </a:r>
            <a:r>
              <a:rPr lang="en-US" sz="1600" dirty="0" smtClean="0"/>
              <a:t>'root', </a:t>
            </a:r>
            <a:r>
              <a:rPr lang="en-US" sz="1600" dirty="0" err="1"/>
              <a:t>i.e</a:t>
            </a:r>
            <a:r>
              <a:rPr lang="en-US" sz="1600" dirty="0"/>
              <a:t>,</a:t>
            </a:r>
            <a:r>
              <a:rPr lang="en-US" sz="1600" b="1" dirty="0"/>
              <a:t> Reference[</a:t>
            </a:r>
            <a:r>
              <a:rPr lang="en-US" sz="1600" b="1" dirty="0" err="1"/>
              <a:t>i</a:t>
            </a:r>
            <a:r>
              <a:rPr lang="en-US" sz="1600" b="1" dirty="0"/>
              <a:t>]</a:t>
            </a:r>
            <a:r>
              <a:rPr lang="en-US" sz="1600" dirty="0"/>
              <a:t> will directly point to its </a:t>
            </a:r>
            <a:r>
              <a:rPr lang="en-US" sz="1600" dirty="0" smtClean="0"/>
              <a:t>'root' </a:t>
            </a:r>
            <a:r>
              <a:rPr lang="en-US" sz="1600" dirty="0"/>
              <a:t>label which previously was forming long chain</a:t>
            </a:r>
            <a:r>
              <a:rPr lang="en-US" sz="1600" dirty="0" smtClean="0"/>
              <a:t>. In the end, the block returns the 'root' label to the 'given' label which signifies that the 'given' label is been merged with the 'root' label. </a:t>
            </a:r>
          </a:p>
          <a:p>
            <a:r>
              <a:rPr lang="en-US" sz="1600" b="1" dirty="0" smtClean="0">
                <a:solidFill>
                  <a:srgbClr val="FF0000"/>
                </a:solidFill>
                <a:ea typeface="Calibri"/>
                <a:cs typeface="Calibri"/>
                <a:sym typeface="Calibri"/>
              </a:rPr>
              <a:t># Note:</a:t>
            </a:r>
            <a:r>
              <a:rPr lang="en-US" sz="1600" dirty="0" smtClean="0">
                <a:solidFill>
                  <a:schemeClr val="dk1"/>
                </a:solidFill>
                <a:ea typeface="Calibri"/>
                <a:cs typeface="Calibri"/>
                <a:sym typeface="Calibri"/>
              </a:rPr>
              <a:t> </a:t>
            </a:r>
            <a:r>
              <a:rPr lang="en-US" sz="1600" b="1" dirty="0" smtClean="0">
                <a:solidFill>
                  <a:schemeClr val="dk1"/>
                </a:solidFill>
                <a:ea typeface="Calibri"/>
                <a:cs typeface="Calibri"/>
                <a:sym typeface="Calibri"/>
              </a:rPr>
              <a:t>Reference[x-1</a:t>
            </a:r>
            <a:r>
              <a:rPr lang="en-US" sz="1600" b="1" dirty="0">
                <a:solidFill>
                  <a:schemeClr val="dk1"/>
                </a:solidFill>
                <a:ea typeface="Calibri"/>
                <a:cs typeface="Calibri"/>
                <a:sym typeface="Calibri"/>
              </a:rPr>
              <a:t>] </a:t>
            </a:r>
            <a:r>
              <a:rPr lang="en-US" sz="1600" b="1" dirty="0" smtClean="0">
                <a:solidFill>
                  <a:schemeClr val="dk1"/>
                </a:solidFill>
                <a:ea typeface="Calibri"/>
                <a:cs typeface="Calibri"/>
                <a:sym typeface="Calibri"/>
              </a:rPr>
              <a:t>= y </a:t>
            </a:r>
            <a:r>
              <a:rPr lang="en-US" sz="1600" dirty="0" smtClean="0">
                <a:solidFill>
                  <a:schemeClr val="dk1"/>
                </a:solidFill>
                <a:ea typeface="Calibri"/>
                <a:cs typeface="Calibri"/>
                <a:sym typeface="Calibri"/>
              </a:rPr>
              <a:t>means that label 'x' is merged with the root label 'y'. </a:t>
            </a:r>
            <a:endParaRPr lang="en-US" sz="1600" dirty="0"/>
          </a:p>
        </p:txBody>
      </p:sp>
      <p:sp>
        <p:nvSpPr>
          <p:cNvPr id="4" name="Oval 3"/>
          <p:cNvSpPr/>
          <p:nvPr/>
        </p:nvSpPr>
        <p:spPr>
          <a:xfrm>
            <a:off x="917064" y="1844824"/>
            <a:ext cx="864096" cy="720080"/>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root</a:t>
            </a:r>
            <a:endParaRPr lang="en-IN" b="1" dirty="0">
              <a:solidFill>
                <a:schemeClr val="tx1"/>
              </a:solidFill>
            </a:endParaRPr>
          </a:p>
        </p:txBody>
      </p:sp>
      <p:cxnSp>
        <p:nvCxnSpPr>
          <p:cNvPr id="6" name="Straight Arrow Connector 5"/>
          <p:cNvCxnSpPr>
            <a:endCxn id="4" idx="3"/>
          </p:cNvCxnSpPr>
          <p:nvPr/>
        </p:nvCxnSpPr>
        <p:spPr>
          <a:xfrm flipV="1">
            <a:off x="636335" y="2459451"/>
            <a:ext cx="407273" cy="72168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23528" y="3181132"/>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1</a:t>
            </a:r>
            <a:endParaRPr lang="en-IN" b="1" dirty="0">
              <a:solidFill>
                <a:schemeClr val="tx1"/>
              </a:solidFill>
            </a:endParaRPr>
          </a:p>
        </p:txBody>
      </p:sp>
      <p:cxnSp>
        <p:nvCxnSpPr>
          <p:cNvPr id="16" name="Straight Arrow Connector 15"/>
          <p:cNvCxnSpPr>
            <a:endCxn id="15" idx="4"/>
          </p:cNvCxnSpPr>
          <p:nvPr/>
        </p:nvCxnSpPr>
        <p:spPr>
          <a:xfrm flipV="1">
            <a:off x="587944" y="3685189"/>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3528" y="4170787"/>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cxnSp>
        <p:nvCxnSpPr>
          <p:cNvPr id="24" name="Straight Arrow Connector 23"/>
          <p:cNvCxnSpPr/>
          <p:nvPr/>
        </p:nvCxnSpPr>
        <p:spPr>
          <a:xfrm flipV="1">
            <a:off x="587944" y="4652711"/>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23528" y="5138309"/>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3</a:t>
            </a:r>
            <a:endParaRPr lang="en-IN" b="1" dirty="0">
              <a:solidFill>
                <a:schemeClr val="tx1"/>
              </a:solidFill>
            </a:endParaRPr>
          </a:p>
        </p:txBody>
      </p:sp>
      <p:cxnSp>
        <p:nvCxnSpPr>
          <p:cNvPr id="26" name="Straight Arrow Connector 25"/>
          <p:cNvCxnSpPr>
            <a:stCxn id="27" idx="0"/>
            <a:endCxn id="4" idx="5"/>
          </p:cNvCxnSpPr>
          <p:nvPr/>
        </p:nvCxnSpPr>
        <p:spPr>
          <a:xfrm flipH="1" flipV="1">
            <a:off x="1654616" y="2459451"/>
            <a:ext cx="373488" cy="7467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763688" y="3206217"/>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a:t>
            </a:r>
            <a:endParaRPr lang="en-IN" b="1" dirty="0">
              <a:solidFill>
                <a:schemeClr val="tx1"/>
              </a:solidFill>
            </a:endParaRPr>
          </a:p>
        </p:txBody>
      </p:sp>
      <p:cxnSp>
        <p:nvCxnSpPr>
          <p:cNvPr id="28" name="Straight Arrow Connector 27"/>
          <p:cNvCxnSpPr>
            <a:endCxn id="27" idx="4"/>
          </p:cNvCxnSpPr>
          <p:nvPr/>
        </p:nvCxnSpPr>
        <p:spPr>
          <a:xfrm flipV="1">
            <a:off x="2028104" y="371027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763688" y="4195872"/>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a:t>
            </a:r>
            <a:endParaRPr lang="en-IN" b="1" dirty="0">
              <a:solidFill>
                <a:schemeClr val="tx1"/>
              </a:solidFill>
            </a:endParaRPr>
          </a:p>
        </p:txBody>
      </p:sp>
      <p:cxnSp>
        <p:nvCxnSpPr>
          <p:cNvPr id="30" name="Straight Arrow Connector 29"/>
          <p:cNvCxnSpPr/>
          <p:nvPr/>
        </p:nvCxnSpPr>
        <p:spPr>
          <a:xfrm flipV="1">
            <a:off x="2028104" y="4677796"/>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763688" y="5163394"/>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7</a:t>
            </a:r>
            <a:endParaRPr lang="en-IN" b="1" dirty="0">
              <a:solidFill>
                <a:schemeClr val="tx1"/>
              </a:solidFill>
            </a:endParaRPr>
          </a:p>
        </p:txBody>
      </p:sp>
      <p:cxnSp>
        <p:nvCxnSpPr>
          <p:cNvPr id="35" name="Straight Arrow Connector 34"/>
          <p:cNvCxnSpPr/>
          <p:nvPr/>
        </p:nvCxnSpPr>
        <p:spPr>
          <a:xfrm>
            <a:off x="2724567" y="4424151"/>
            <a:ext cx="3521472" cy="821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7164153" y="2148194"/>
            <a:ext cx="864096" cy="720080"/>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root</a:t>
            </a:r>
            <a:endParaRPr lang="en-IN" b="1" dirty="0">
              <a:solidFill>
                <a:schemeClr val="tx1"/>
              </a:solidFill>
            </a:endParaRPr>
          </a:p>
        </p:txBody>
      </p:sp>
      <p:cxnSp>
        <p:nvCxnSpPr>
          <p:cNvPr id="37" name="Straight Arrow Connector 36"/>
          <p:cNvCxnSpPr>
            <a:endCxn id="36" idx="3"/>
          </p:cNvCxnSpPr>
          <p:nvPr/>
        </p:nvCxnSpPr>
        <p:spPr>
          <a:xfrm flipV="1">
            <a:off x="6570617" y="2762821"/>
            <a:ext cx="720080" cy="3608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084033" y="3005530"/>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1</a:t>
            </a:r>
            <a:endParaRPr lang="en-IN" b="1" dirty="0">
              <a:solidFill>
                <a:schemeClr val="tx1"/>
              </a:solidFill>
            </a:endParaRPr>
          </a:p>
        </p:txBody>
      </p:sp>
      <p:cxnSp>
        <p:nvCxnSpPr>
          <p:cNvPr id="39" name="Straight Arrow Connector 38"/>
          <p:cNvCxnSpPr/>
          <p:nvPr/>
        </p:nvCxnSpPr>
        <p:spPr>
          <a:xfrm flipV="1">
            <a:off x="7058066" y="2813288"/>
            <a:ext cx="334559" cy="77011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714460" y="3576870"/>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cxnSp>
        <p:nvCxnSpPr>
          <p:cNvPr id="41" name="Straight Arrow Connector 40"/>
          <p:cNvCxnSpPr>
            <a:stCxn id="42" idx="0"/>
          </p:cNvCxnSpPr>
          <p:nvPr/>
        </p:nvCxnSpPr>
        <p:spPr>
          <a:xfrm flipH="1" flipV="1">
            <a:off x="7603504" y="2868274"/>
            <a:ext cx="119106" cy="734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458194" y="3602468"/>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3</a:t>
            </a:r>
            <a:endParaRPr lang="en-IN" b="1" dirty="0">
              <a:solidFill>
                <a:schemeClr val="tx1"/>
              </a:solidFill>
            </a:endParaRPr>
          </a:p>
        </p:txBody>
      </p:sp>
      <p:cxnSp>
        <p:nvCxnSpPr>
          <p:cNvPr id="43" name="Straight Arrow Connector 42"/>
          <p:cNvCxnSpPr>
            <a:stCxn id="44" idx="0"/>
            <a:endCxn id="36" idx="5"/>
          </p:cNvCxnSpPr>
          <p:nvPr/>
        </p:nvCxnSpPr>
        <p:spPr>
          <a:xfrm flipH="1" flipV="1">
            <a:off x="7901705" y="2762821"/>
            <a:ext cx="679127" cy="65321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8316416" y="3416038"/>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5</a:t>
            </a:r>
            <a:endParaRPr lang="en-IN" b="1" dirty="0">
              <a:solidFill>
                <a:schemeClr val="tx1"/>
              </a:solidFill>
            </a:endParaRPr>
          </a:p>
        </p:txBody>
      </p:sp>
      <p:cxnSp>
        <p:nvCxnSpPr>
          <p:cNvPr id="45" name="Straight Arrow Connector 44"/>
          <p:cNvCxnSpPr>
            <a:endCxn id="44" idx="4"/>
          </p:cNvCxnSpPr>
          <p:nvPr/>
        </p:nvCxnSpPr>
        <p:spPr>
          <a:xfrm flipV="1">
            <a:off x="8580832" y="3920095"/>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8316416" y="4405693"/>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a:t>
            </a:r>
            <a:endParaRPr lang="en-IN" b="1" dirty="0">
              <a:solidFill>
                <a:schemeClr val="tx1"/>
              </a:solidFill>
            </a:endParaRPr>
          </a:p>
        </p:txBody>
      </p:sp>
      <p:cxnSp>
        <p:nvCxnSpPr>
          <p:cNvPr id="47" name="Straight Arrow Connector 46"/>
          <p:cNvCxnSpPr/>
          <p:nvPr/>
        </p:nvCxnSpPr>
        <p:spPr>
          <a:xfrm flipV="1">
            <a:off x="8580832" y="4887617"/>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8316416" y="5373215"/>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7</a:t>
            </a:r>
            <a:endParaRPr lang="en-IN" b="1" dirty="0">
              <a:solidFill>
                <a:schemeClr val="tx1"/>
              </a:solidFill>
            </a:endParaRPr>
          </a:p>
        </p:txBody>
      </p:sp>
      <p:sp>
        <p:nvSpPr>
          <p:cNvPr id="55" name="TextBox 54"/>
          <p:cNvSpPr txBox="1"/>
          <p:nvPr/>
        </p:nvSpPr>
        <p:spPr>
          <a:xfrm>
            <a:off x="3156615" y="3730531"/>
            <a:ext cx="2520280" cy="646331"/>
          </a:xfrm>
          <a:prstGeom prst="rect">
            <a:avLst/>
          </a:prstGeom>
          <a:noFill/>
        </p:spPr>
        <p:txBody>
          <a:bodyPr wrap="square" rtlCol="0">
            <a:spAutoFit/>
          </a:bodyPr>
          <a:lstStyle/>
          <a:p>
            <a:pPr algn="ctr"/>
            <a:r>
              <a:rPr lang="en-US" b="1" dirty="0" smtClean="0">
                <a:solidFill>
                  <a:srgbClr val="0070C0"/>
                </a:solidFill>
              </a:rPr>
              <a:t>Applying Path Compression on node 3</a:t>
            </a:r>
            <a:endParaRPr lang="en-IN" b="1" dirty="0">
              <a:solidFill>
                <a:srgbClr val="0070C0"/>
              </a:solidFill>
            </a:endParaRPr>
          </a:p>
        </p:txBody>
      </p:sp>
      <p:cxnSp>
        <p:nvCxnSpPr>
          <p:cNvPr id="62" name="Straight Arrow Connector 61"/>
          <p:cNvCxnSpPr/>
          <p:nvPr/>
        </p:nvCxnSpPr>
        <p:spPr>
          <a:xfrm flipV="1">
            <a:off x="587944" y="5667451"/>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323528" y="6153049"/>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4</a:t>
            </a:r>
            <a:endParaRPr lang="en-IN" b="1" dirty="0">
              <a:solidFill>
                <a:schemeClr val="tx1"/>
              </a:solidFill>
            </a:endParaRPr>
          </a:p>
        </p:txBody>
      </p:sp>
      <p:cxnSp>
        <p:nvCxnSpPr>
          <p:cNvPr id="64" name="Straight Arrow Connector 63"/>
          <p:cNvCxnSpPr/>
          <p:nvPr/>
        </p:nvCxnSpPr>
        <p:spPr>
          <a:xfrm flipV="1">
            <a:off x="7722610" y="4095529"/>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7458194" y="4581127"/>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4</a:t>
            </a:r>
            <a:endParaRPr lang="en-IN" b="1" dirty="0">
              <a:solidFill>
                <a:schemeClr val="tx1"/>
              </a:solidFill>
            </a:endParaRPr>
          </a:p>
        </p:txBody>
      </p:sp>
    </p:spTree>
    <p:extLst>
      <p:ext uri="{BB962C8B-B14F-4D97-AF65-F5344CB8AC3E}">
        <p14:creationId xmlns:p14="http://schemas.microsoft.com/office/powerpoint/2010/main" val="1118876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4;p14"/>
          <p:cNvSpPr/>
          <p:nvPr/>
        </p:nvSpPr>
        <p:spPr>
          <a:xfrm>
            <a:off x="395536" y="2213276"/>
            <a:ext cx="1872208" cy="114371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ea typeface="Calibri"/>
                <a:cs typeface="Calibri"/>
                <a:sym typeface="Calibri"/>
              </a:rPr>
              <a:t>Merge Labels</a:t>
            </a:r>
            <a:endParaRPr lang="en-US" dirty="0">
              <a:solidFill>
                <a:schemeClr val="lt1"/>
              </a:solidFill>
              <a:ea typeface="Calibri"/>
              <a:cs typeface="Calibri"/>
              <a:sym typeface="Calibri"/>
            </a:endParaRPr>
          </a:p>
        </p:txBody>
      </p:sp>
      <p:sp>
        <p:nvSpPr>
          <p:cNvPr id="5" name="Google Shape;295;p14"/>
          <p:cNvSpPr/>
          <p:nvPr/>
        </p:nvSpPr>
        <p:spPr>
          <a:xfrm>
            <a:off x="380932" y="362788"/>
            <a:ext cx="1872208" cy="1143678"/>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IN" b="1" dirty="0" err="1" smtClean="0">
                <a:solidFill>
                  <a:schemeClr val="bg1"/>
                </a:solidFill>
              </a:rPr>
              <a:t>Recompute</a:t>
            </a:r>
            <a:r>
              <a:rPr lang="en-IN" b="1" dirty="0" smtClean="0">
                <a:solidFill>
                  <a:schemeClr val="bg1"/>
                </a:solidFill>
              </a:rPr>
              <a:t> Label Attributes</a:t>
            </a:r>
            <a:endParaRPr lang="en-IN" b="1" dirty="0">
              <a:solidFill>
                <a:schemeClr val="bg1"/>
              </a:solidFill>
            </a:endParaRPr>
          </a:p>
        </p:txBody>
      </p:sp>
      <p:sp>
        <p:nvSpPr>
          <p:cNvPr id="6" name="Rectangle 5"/>
          <p:cNvSpPr/>
          <p:nvPr/>
        </p:nvSpPr>
        <p:spPr>
          <a:xfrm>
            <a:off x="2458616" y="338022"/>
            <a:ext cx="6289848" cy="923330"/>
          </a:xfrm>
          <a:prstGeom prst="rect">
            <a:avLst/>
          </a:prstGeom>
        </p:spPr>
        <p:txBody>
          <a:bodyPr wrap="square">
            <a:spAutoFit/>
          </a:bodyPr>
          <a:lstStyle/>
          <a:p>
            <a:r>
              <a:rPr lang="en-US" dirty="0" smtClean="0"/>
              <a:t>Updates the top most, left most, right most and bottom most coordinates of the given label as per the coordinates of the given label and increment the count of the label by 1.</a:t>
            </a:r>
            <a:endParaRPr lang="en-US" dirty="0"/>
          </a:p>
        </p:txBody>
      </p:sp>
      <p:sp>
        <p:nvSpPr>
          <p:cNvPr id="7" name="Rectangle 6"/>
          <p:cNvSpPr/>
          <p:nvPr/>
        </p:nvSpPr>
        <p:spPr>
          <a:xfrm>
            <a:off x="2458616" y="2141268"/>
            <a:ext cx="6289848" cy="923330"/>
          </a:xfrm>
          <a:prstGeom prst="rect">
            <a:avLst/>
          </a:prstGeom>
        </p:spPr>
        <p:txBody>
          <a:bodyPr wrap="square">
            <a:spAutoFit/>
          </a:bodyPr>
          <a:lstStyle/>
          <a:p>
            <a:r>
              <a:rPr lang="en-US" dirty="0" smtClean="0"/>
              <a:t>For each label 'x'  present in the </a:t>
            </a:r>
            <a:r>
              <a:rPr lang="en-US" b="1" dirty="0" err="1" smtClean="0"/>
              <a:t>Label_Alterations</a:t>
            </a:r>
            <a:r>
              <a:rPr lang="en-US" dirty="0" smtClean="0"/>
              <a:t> set, this block calls the </a:t>
            </a:r>
            <a:r>
              <a:rPr lang="en-US" b="1" dirty="0" err="1" smtClean="0"/>
              <a:t>Change_Reference</a:t>
            </a:r>
            <a:r>
              <a:rPr lang="en-US" dirty="0" smtClean="0"/>
              <a:t> module that merges the label 'x' with the 'replacing label'.</a:t>
            </a:r>
            <a:endParaRPr lang="en-US" dirty="0"/>
          </a:p>
        </p:txBody>
      </p:sp>
    </p:spTree>
    <p:extLst>
      <p:ext uri="{BB962C8B-B14F-4D97-AF65-F5344CB8AC3E}">
        <p14:creationId xmlns:p14="http://schemas.microsoft.com/office/powerpoint/2010/main" val="2590800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5;p14"/>
          <p:cNvSpPr/>
          <p:nvPr/>
        </p:nvSpPr>
        <p:spPr>
          <a:xfrm>
            <a:off x="179512" y="341068"/>
            <a:ext cx="1774576" cy="114371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Change Reference</a:t>
            </a:r>
            <a:endParaRPr dirty="0">
              <a:solidFill>
                <a:schemeClr val="lt1"/>
              </a:solidFill>
              <a:latin typeface="Calibri"/>
              <a:ea typeface="Calibri"/>
              <a:cs typeface="Calibri"/>
              <a:sym typeface="Calibri"/>
            </a:endParaRPr>
          </a:p>
        </p:txBody>
      </p:sp>
      <p:sp>
        <p:nvSpPr>
          <p:cNvPr id="4" name="Rectangle 3"/>
          <p:cNvSpPr/>
          <p:nvPr/>
        </p:nvSpPr>
        <p:spPr>
          <a:xfrm>
            <a:off x="2340604" y="204035"/>
            <a:ext cx="6455568" cy="1477328"/>
          </a:xfrm>
          <a:prstGeom prst="rect">
            <a:avLst/>
          </a:prstGeom>
        </p:spPr>
        <p:txBody>
          <a:bodyPr wrap="square">
            <a:spAutoFit/>
          </a:bodyPr>
          <a:lstStyle/>
          <a:p>
            <a:r>
              <a:rPr lang="en-US" dirty="0" smtClean="0"/>
              <a:t>This block  performs </a:t>
            </a:r>
            <a:r>
              <a:rPr lang="en-US" dirty="0"/>
              <a:t>path compression </a:t>
            </a:r>
            <a:r>
              <a:rPr lang="en-US" dirty="0" smtClean="0"/>
              <a:t>for all the labels between the path of label to be replaced and replacing label by referring </a:t>
            </a:r>
            <a:r>
              <a:rPr lang="en-US" dirty="0"/>
              <a:t>all </a:t>
            </a:r>
            <a:r>
              <a:rPr lang="en-US" dirty="0" smtClean="0"/>
              <a:t>those labels directly to </a:t>
            </a:r>
            <a:r>
              <a:rPr lang="en-US" dirty="0"/>
              <a:t>the 'replacing label' </a:t>
            </a:r>
            <a:r>
              <a:rPr lang="en-US" dirty="0" smtClean="0"/>
              <a:t>. Once the root of the label to be replaced is found out, the block merges the root to the replacing label and updates the information of the replacing label.</a:t>
            </a:r>
            <a:endParaRPr lang="en-US" dirty="0"/>
          </a:p>
        </p:txBody>
      </p:sp>
      <p:sp>
        <p:nvSpPr>
          <p:cNvPr id="5" name="Oval 4"/>
          <p:cNvSpPr/>
          <p:nvPr/>
        </p:nvSpPr>
        <p:spPr>
          <a:xfrm>
            <a:off x="179512" y="2420888"/>
            <a:ext cx="1080120" cy="845989"/>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root 1</a:t>
            </a:r>
            <a:endParaRPr lang="en-IN" b="1" dirty="0">
              <a:solidFill>
                <a:schemeClr val="tx1"/>
              </a:solidFill>
            </a:endParaRPr>
          </a:p>
        </p:txBody>
      </p:sp>
      <p:cxnSp>
        <p:nvCxnSpPr>
          <p:cNvPr id="6" name="Straight Arrow Connector 5"/>
          <p:cNvCxnSpPr/>
          <p:nvPr/>
        </p:nvCxnSpPr>
        <p:spPr>
          <a:xfrm flipV="1">
            <a:off x="683568" y="3245336"/>
            <a:ext cx="0" cy="7216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70761" y="3967017"/>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1</a:t>
            </a:r>
            <a:endParaRPr lang="en-IN" b="1" dirty="0">
              <a:solidFill>
                <a:schemeClr val="tx1"/>
              </a:solidFill>
            </a:endParaRPr>
          </a:p>
        </p:txBody>
      </p:sp>
      <p:cxnSp>
        <p:nvCxnSpPr>
          <p:cNvPr id="8" name="Straight Arrow Connector 7"/>
          <p:cNvCxnSpPr>
            <a:endCxn id="7" idx="4"/>
          </p:cNvCxnSpPr>
          <p:nvPr/>
        </p:nvCxnSpPr>
        <p:spPr>
          <a:xfrm flipV="1">
            <a:off x="635177" y="4471074"/>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70761" y="4956672"/>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cxnSp>
        <p:nvCxnSpPr>
          <p:cNvPr id="10" name="Straight Arrow Connector 9"/>
          <p:cNvCxnSpPr/>
          <p:nvPr/>
        </p:nvCxnSpPr>
        <p:spPr>
          <a:xfrm flipV="1">
            <a:off x="635177" y="5438596"/>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70761" y="5924194"/>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3</a:t>
            </a:r>
            <a:endParaRPr lang="en-IN" b="1" dirty="0">
              <a:solidFill>
                <a:schemeClr val="tx1"/>
              </a:solidFill>
            </a:endParaRPr>
          </a:p>
        </p:txBody>
      </p:sp>
      <p:cxnSp>
        <p:nvCxnSpPr>
          <p:cNvPr id="12" name="Straight Arrow Connector 11"/>
          <p:cNvCxnSpPr>
            <a:stCxn id="13" idx="0"/>
          </p:cNvCxnSpPr>
          <p:nvPr/>
        </p:nvCxnSpPr>
        <p:spPr>
          <a:xfrm flipH="1" flipV="1">
            <a:off x="2075336" y="3245336"/>
            <a:ext cx="1" cy="74676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810921" y="3992102"/>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endParaRPr lang="en-IN" b="1" dirty="0">
              <a:solidFill>
                <a:schemeClr val="tx1"/>
              </a:solidFill>
            </a:endParaRPr>
          </a:p>
        </p:txBody>
      </p:sp>
      <p:cxnSp>
        <p:nvCxnSpPr>
          <p:cNvPr id="14" name="Straight Arrow Connector 13"/>
          <p:cNvCxnSpPr>
            <a:endCxn id="13" idx="4"/>
          </p:cNvCxnSpPr>
          <p:nvPr/>
        </p:nvCxnSpPr>
        <p:spPr>
          <a:xfrm flipV="1">
            <a:off x="2075337" y="4496159"/>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810921" y="4981757"/>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5</a:t>
            </a:r>
            <a:endParaRPr lang="en-IN" b="1" dirty="0">
              <a:solidFill>
                <a:schemeClr val="tx1"/>
              </a:solidFill>
            </a:endParaRPr>
          </a:p>
        </p:txBody>
      </p:sp>
      <p:cxnSp>
        <p:nvCxnSpPr>
          <p:cNvPr id="16" name="Straight Arrow Connector 15"/>
          <p:cNvCxnSpPr/>
          <p:nvPr/>
        </p:nvCxnSpPr>
        <p:spPr>
          <a:xfrm flipV="1">
            <a:off x="2075337" y="5463681"/>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810921" y="5949279"/>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a:t>
            </a:r>
            <a:endParaRPr lang="en-IN" b="1" dirty="0">
              <a:solidFill>
                <a:schemeClr val="tx1"/>
              </a:solidFill>
            </a:endParaRPr>
          </a:p>
        </p:txBody>
      </p:sp>
      <p:cxnSp>
        <p:nvCxnSpPr>
          <p:cNvPr id="18" name="Straight Arrow Connector 17"/>
          <p:cNvCxnSpPr/>
          <p:nvPr/>
        </p:nvCxnSpPr>
        <p:spPr>
          <a:xfrm>
            <a:off x="2771800" y="4640175"/>
            <a:ext cx="2796588"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900710" y="3355933"/>
            <a:ext cx="2667678" cy="1200329"/>
          </a:xfrm>
          <a:prstGeom prst="rect">
            <a:avLst/>
          </a:prstGeom>
          <a:noFill/>
        </p:spPr>
        <p:txBody>
          <a:bodyPr wrap="square" rtlCol="0">
            <a:spAutoFit/>
          </a:bodyPr>
          <a:lstStyle/>
          <a:p>
            <a:pPr algn="ctr"/>
            <a:r>
              <a:rPr lang="en-US" b="1" dirty="0" smtClean="0">
                <a:solidFill>
                  <a:srgbClr val="0070C0"/>
                </a:solidFill>
              </a:rPr>
              <a:t>Calling '</a:t>
            </a:r>
            <a:r>
              <a:rPr lang="en-US" b="1" dirty="0" err="1" smtClean="0">
                <a:solidFill>
                  <a:srgbClr val="0070C0"/>
                </a:solidFill>
              </a:rPr>
              <a:t>Change_Reference</a:t>
            </a:r>
            <a:r>
              <a:rPr lang="en-US" b="1" dirty="0" smtClean="0">
                <a:solidFill>
                  <a:srgbClr val="0070C0"/>
                </a:solidFill>
              </a:rPr>
              <a:t>' module to merge label 2 with root 2:</a:t>
            </a:r>
            <a:endParaRPr lang="en-IN" b="1" dirty="0">
              <a:solidFill>
                <a:srgbClr val="0070C0"/>
              </a:solidFill>
            </a:endParaRPr>
          </a:p>
        </p:txBody>
      </p:sp>
      <p:sp>
        <p:nvSpPr>
          <p:cNvPr id="36" name="Oval 35"/>
          <p:cNvSpPr/>
          <p:nvPr/>
        </p:nvSpPr>
        <p:spPr>
          <a:xfrm>
            <a:off x="1535277" y="2399347"/>
            <a:ext cx="1080120" cy="845989"/>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root 2</a:t>
            </a:r>
            <a:endParaRPr lang="en-IN" b="1" dirty="0">
              <a:solidFill>
                <a:schemeClr val="tx1"/>
              </a:solidFill>
            </a:endParaRPr>
          </a:p>
        </p:txBody>
      </p:sp>
      <p:cxnSp>
        <p:nvCxnSpPr>
          <p:cNvPr id="44" name="Straight Arrow Connector 43"/>
          <p:cNvCxnSpPr>
            <a:stCxn id="45" idx="0"/>
            <a:endCxn id="50" idx="5"/>
          </p:cNvCxnSpPr>
          <p:nvPr/>
        </p:nvCxnSpPr>
        <p:spPr>
          <a:xfrm flipH="1" flipV="1">
            <a:off x="8374974" y="3252938"/>
            <a:ext cx="115314" cy="7391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8225872" y="3992102"/>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endParaRPr lang="en-IN" b="1" dirty="0">
              <a:solidFill>
                <a:schemeClr val="tx1"/>
              </a:solidFill>
            </a:endParaRPr>
          </a:p>
        </p:txBody>
      </p:sp>
      <p:cxnSp>
        <p:nvCxnSpPr>
          <p:cNvPr id="46" name="Straight Arrow Connector 45"/>
          <p:cNvCxnSpPr>
            <a:endCxn id="45" idx="4"/>
          </p:cNvCxnSpPr>
          <p:nvPr/>
        </p:nvCxnSpPr>
        <p:spPr>
          <a:xfrm flipV="1">
            <a:off x="8490288" y="4496159"/>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225872" y="4981757"/>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5</a:t>
            </a:r>
            <a:endParaRPr lang="en-IN" b="1" dirty="0">
              <a:solidFill>
                <a:schemeClr val="tx1"/>
              </a:solidFill>
            </a:endParaRPr>
          </a:p>
        </p:txBody>
      </p:sp>
      <p:cxnSp>
        <p:nvCxnSpPr>
          <p:cNvPr id="48" name="Straight Arrow Connector 47"/>
          <p:cNvCxnSpPr/>
          <p:nvPr/>
        </p:nvCxnSpPr>
        <p:spPr>
          <a:xfrm flipV="1">
            <a:off x="8490288" y="5463681"/>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225872" y="5949279"/>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a:t>
            </a:r>
            <a:endParaRPr lang="en-IN" b="1" dirty="0">
              <a:solidFill>
                <a:schemeClr val="tx1"/>
              </a:solidFill>
            </a:endParaRPr>
          </a:p>
        </p:txBody>
      </p:sp>
      <p:sp>
        <p:nvSpPr>
          <p:cNvPr id="50" name="Oval 49"/>
          <p:cNvSpPr/>
          <p:nvPr/>
        </p:nvSpPr>
        <p:spPr>
          <a:xfrm>
            <a:off x="7453034" y="2530841"/>
            <a:ext cx="1080120" cy="845989"/>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root 2</a:t>
            </a:r>
            <a:endParaRPr lang="en-IN" b="1" dirty="0">
              <a:solidFill>
                <a:schemeClr val="tx1"/>
              </a:solidFill>
            </a:endParaRPr>
          </a:p>
        </p:txBody>
      </p:sp>
      <p:sp>
        <p:nvSpPr>
          <p:cNvPr id="51" name="Oval 50"/>
          <p:cNvSpPr/>
          <p:nvPr/>
        </p:nvSpPr>
        <p:spPr>
          <a:xfrm>
            <a:off x="5652120" y="3159075"/>
            <a:ext cx="1080120" cy="845989"/>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root 1</a:t>
            </a:r>
            <a:endParaRPr lang="en-IN" b="1" dirty="0">
              <a:solidFill>
                <a:schemeClr val="tx1"/>
              </a:solidFill>
            </a:endParaRPr>
          </a:p>
        </p:txBody>
      </p:sp>
      <p:cxnSp>
        <p:nvCxnSpPr>
          <p:cNvPr id="52" name="Straight Arrow Connector 51"/>
          <p:cNvCxnSpPr>
            <a:endCxn id="50" idx="3"/>
          </p:cNvCxnSpPr>
          <p:nvPr/>
        </p:nvCxnSpPr>
        <p:spPr>
          <a:xfrm flipV="1">
            <a:off x="7035986" y="3252938"/>
            <a:ext cx="575228" cy="81652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6723179" y="4069464"/>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1</a:t>
            </a:r>
            <a:endParaRPr lang="en-IN" b="1" dirty="0">
              <a:solidFill>
                <a:schemeClr val="tx1"/>
              </a:solidFill>
            </a:endParaRPr>
          </a:p>
        </p:txBody>
      </p:sp>
      <p:cxnSp>
        <p:nvCxnSpPr>
          <p:cNvPr id="58" name="Straight Arrow Connector 57"/>
          <p:cNvCxnSpPr/>
          <p:nvPr/>
        </p:nvCxnSpPr>
        <p:spPr>
          <a:xfrm flipV="1">
            <a:off x="7682900" y="3376830"/>
            <a:ext cx="183616" cy="63396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418484" y="3992341"/>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cxnSp>
        <p:nvCxnSpPr>
          <p:cNvPr id="60" name="Straight Arrow Connector 59"/>
          <p:cNvCxnSpPr/>
          <p:nvPr/>
        </p:nvCxnSpPr>
        <p:spPr>
          <a:xfrm flipV="1">
            <a:off x="7682900" y="4474265"/>
            <a:ext cx="0" cy="50405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7418484" y="4959863"/>
            <a:ext cx="528831" cy="504057"/>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3</a:t>
            </a:r>
            <a:endParaRPr lang="en-IN" b="1" dirty="0">
              <a:solidFill>
                <a:schemeClr val="tx1"/>
              </a:solidFill>
            </a:endParaRPr>
          </a:p>
        </p:txBody>
      </p:sp>
      <p:cxnSp>
        <p:nvCxnSpPr>
          <p:cNvPr id="67" name="Straight Arrow Connector 66"/>
          <p:cNvCxnSpPr>
            <a:endCxn id="50" idx="2"/>
          </p:cNvCxnSpPr>
          <p:nvPr/>
        </p:nvCxnSpPr>
        <p:spPr>
          <a:xfrm flipV="1">
            <a:off x="6568213" y="2953836"/>
            <a:ext cx="884821" cy="3429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160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5;p14"/>
          <p:cNvSpPr/>
          <p:nvPr/>
        </p:nvSpPr>
        <p:spPr>
          <a:xfrm>
            <a:off x="251520" y="548680"/>
            <a:ext cx="1774576" cy="1143716"/>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latin typeface="Calibri"/>
                <a:ea typeface="Calibri"/>
                <a:cs typeface="Calibri"/>
                <a:sym typeface="Calibri"/>
              </a:rPr>
              <a:t>Recycle</a:t>
            </a:r>
            <a:endParaRPr dirty="0">
              <a:solidFill>
                <a:schemeClr val="lt1"/>
              </a:solidFill>
              <a:latin typeface="Calibri"/>
              <a:ea typeface="Calibri"/>
              <a:cs typeface="Calibri"/>
              <a:sym typeface="Calibri"/>
            </a:endParaRPr>
          </a:p>
        </p:txBody>
      </p:sp>
      <p:sp>
        <p:nvSpPr>
          <p:cNvPr id="3" name="Rectangle 2"/>
          <p:cNvSpPr/>
          <p:nvPr/>
        </p:nvSpPr>
        <p:spPr>
          <a:xfrm>
            <a:off x="2354870" y="453882"/>
            <a:ext cx="6455568" cy="2585323"/>
          </a:xfrm>
          <a:prstGeom prst="rect">
            <a:avLst/>
          </a:prstGeom>
        </p:spPr>
        <p:txBody>
          <a:bodyPr wrap="square">
            <a:spAutoFit/>
          </a:bodyPr>
          <a:lstStyle/>
          <a:p>
            <a:r>
              <a:rPr lang="en-US" dirty="0" smtClean="0"/>
              <a:t>This block  is called after end of each row. The block iterates over all the labels and checks whether any label any terminated or not. For this the block checks the bottom most coordinate of the root of that label and if the bottom most coordinate of the root of that label is not a part of current row, it means that the label (and its root) has no further possibility of getting connected. This block will then </a:t>
            </a:r>
            <a:r>
              <a:rPr lang="en-US" dirty="0"/>
              <a:t> reset </a:t>
            </a:r>
            <a:r>
              <a:rPr lang="en-US" dirty="0" smtClean="0"/>
              <a:t>the </a:t>
            </a:r>
            <a:r>
              <a:rPr lang="en-US" dirty="0"/>
              <a:t>attributes </a:t>
            </a:r>
            <a:r>
              <a:rPr lang="en-US" dirty="0" smtClean="0"/>
              <a:t>of that label and </a:t>
            </a:r>
            <a:r>
              <a:rPr lang="en-US" dirty="0"/>
              <a:t>push the label back into the </a:t>
            </a:r>
            <a:r>
              <a:rPr lang="en-US" b="1" dirty="0" err="1"/>
              <a:t>Available_Labels</a:t>
            </a:r>
            <a:r>
              <a:rPr lang="en-US" b="1" dirty="0"/>
              <a:t> </a:t>
            </a:r>
            <a:r>
              <a:rPr lang="en-US" dirty="0"/>
              <a:t>queue</a:t>
            </a:r>
            <a:r>
              <a:rPr lang="en-US" dirty="0" smtClean="0"/>
              <a:t>. If that label is actually the root then the block will also display the information of that root label.</a:t>
            </a:r>
            <a:endParaRPr lang="en-US" dirty="0"/>
          </a:p>
        </p:txBody>
      </p:sp>
    </p:spTree>
    <p:extLst>
      <p:ext uri="{BB962C8B-B14F-4D97-AF65-F5344CB8AC3E}">
        <p14:creationId xmlns:p14="http://schemas.microsoft.com/office/powerpoint/2010/main" val="2355564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3" name="Rectangle 2"/>
          <p:cNvSpPr/>
          <p:nvPr/>
        </p:nvSpPr>
        <p:spPr>
          <a:xfrm>
            <a:off x="467543" y="404664"/>
            <a:ext cx="8208913" cy="4585871"/>
          </a:xfrm>
          <a:prstGeom prst="rect">
            <a:avLst/>
          </a:prstGeom>
        </p:spPr>
        <p:txBody>
          <a:bodyPr wrap="square">
            <a:spAutoFit/>
          </a:bodyPr>
          <a:lstStyle/>
          <a:p>
            <a:pPr algn="ctr"/>
            <a:r>
              <a:rPr lang="en-US" sz="4400" b="1" dirty="0">
                <a:solidFill>
                  <a:srgbClr val="FF0000"/>
                </a:solidFill>
                <a:ea typeface="Calibri"/>
                <a:cs typeface="Calibri"/>
                <a:sym typeface="Calibri"/>
              </a:rPr>
              <a:t>Libraries and Header files</a:t>
            </a:r>
            <a:endParaRPr lang="en-US" sz="4400" dirty="0"/>
          </a:p>
          <a:p>
            <a:endParaRPr lang="en-US" dirty="0" smtClean="0"/>
          </a:p>
          <a:p>
            <a:r>
              <a:rPr lang="en-US" dirty="0" smtClean="0"/>
              <a:t>Only one additional header file was been used in the modified solution: </a:t>
            </a:r>
          </a:p>
          <a:p>
            <a:endParaRPr lang="en-US" dirty="0" smtClean="0"/>
          </a:p>
          <a:p>
            <a:r>
              <a:rPr lang="en-IN" b="1" dirty="0" smtClean="0">
                <a:solidFill>
                  <a:srgbClr val="0070C0"/>
                </a:solidFill>
              </a:rPr>
              <a:t># include </a:t>
            </a:r>
            <a:r>
              <a:rPr lang="en-IN" b="1" dirty="0">
                <a:solidFill>
                  <a:srgbClr val="0070C0"/>
                </a:solidFill>
              </a:rPr>
              <a:t>&lt;bits/</a:t>
            </a:r>
            <a:r>
              <a:rPr lang="en-IN" b="1" dirty="0" err="1">
                <a:solidFill>
                  <a:srgbClr val="0070C0"/>
                </a:solidFill>
              </a:rPr>
              <a:t>stdc</a:t>
            </a:r>
            <a:r>
              <a:rPr lang="en-IN" b="1" dirty="0">
                <a:solidFill>
                  <a:srgbClr val="0070C0"/>
                </a:solidFill>
              </a:rPr>
              <a:t>++.h</a:t>
            </a:r>
            <a:r>
              <a:rPr lang="en-IN" b="1" dirty="0" smtClean="0">
                <a:solidFill>
                  <a:srgbClr val="0070C0"/>
                </a:solidFill>
              </a:rPr>
              <a:t>&gt;</a:t>
            </a:r>
            <a:r>
              <a:rPr lang="en-US" b="1" dirty="0" smtClean="0">
                <a:solidFill>
                  <a:srgbClr val="0070C0"/>
                </a:solidFill>
              </a:rPr>
              <a:t>:</a:t>
            </a:r>
            <a:r>
              <a:rPr lang="en-US" b="1" dirty="0" smtClean="0">
                <a:solidFill>
                  <a:srgbClr val="FF0000"/>
                </a:solidFill>
              </a:rPr>
              <a:t> </a:t>
            </a:r>
            <a:r>
              <a:rPr lang="en-US" dirty="0"/>
              <a:t>It </a:t>
            </a:r>
            <a:r>
              <a:rPr lang="en-US" dirty="0" smtClean="0"/>
              <a:t>is </a:t>
            </a:r>
            <a:r>
              <a:rPr lang="en-US" dirty="0"/>
              <a:t>a header file that includes every standard library.</a:t>
            </a:r>
            <a:endParaRPr lang="en-US" dirty="0" smtClean="0"/>
          </a:p>
          <a:p>
            <a:r>
              <a:rPr lang="en-US" dirty="0" smtClean="0"/>
              <a:t>Here we have used it to include STL containers like  'Set', 'Queue', '</a:t>
            </a:r>
            <a:r>
              <a:rPr lang="en-US" dirty="0" err="1" smtClean="0"/>
              <a:t>Deque</a:t>
            </a:r>
            <a:r>
              <a:rPr lang="en-US" dirty="0" smtClean="0"/>
              <a:t>', etc.</a:t>
            </a:r>
            <a:endParaRPr lang="en-US" dirty="0"/>
          </a:p>
          <a:p>
            <a:pPr algn="ctr"/>
            <a:endParaRPr lang="en-US" sz="4400" b="1" dirty="0" smtClean="0">
              <a:solidFill>
                <a:srgbClr val="FF0000"/>
              </a:solidFill>
              <a:ea typeface="Calibri"/>
              <a:cs typeface="Calibri"/>
              <a:sym typeface="Calibri"/>
            </a:endParaRPr>
          </a:p>
          <a:p>
            <a:pPr algn="ctr"/>
            <a:r>
              <a:rPr lang="en-US" sz="4400" b="1" dirty="0" smtClean="0">
                <a:solidFill>
                  <a:srgbClr val="FF0000"/>
                </a:solidFill>
                <a:ea typeface="Calibri"/>
                <a:cs typeface="Calibri"/>
                <a:sym typeface="Calibri"/>
              </a:rPr>
              <a:t>System Requirements</a:t>
            </a:r>
          </a:p>
          <a:p>
            <a:endParaRPr lang="en-US" sz="800" b="1" dirty="0">
              <a:solidFill>
                <a:srgbClr val="FF0000"/>
              </a:solidFill>
              <a:cs typeface="Calibri"/>
              <a:sym typeface="Calibri"/>
            </a:endParaRPr>
          </a:p>
          <a:p>
            <a:endParaRPr lang="en-US" dirty="0" smtClean="0"/>
          </a:p>
          <a:p>
            <a:r>
              <a:rPr lang="en-US" dirty="0" smtClean="0"/>
              <a:t>System </a:t>
            </a:r>
            <a:r>
              <a:rPr lang="en-US" dirty="0"/>
              <a:t>requirements remain the same for this modified solution.</a:t>
            </a:r>
          </a:p>
          <a:p>
            <a:endParaRPr lang="en-US" sz="800" dirty="0"/>
          </a:p>
          <a:p>
            <a:endParaRPr lang="en-US" dirty="0" smtClean="0"/>
          </a:p>
        </p:txBody>
      </p:sp>
    </p:spTree>
    <p:extLst>
      <p:ext uri="{BB962C8B-B14F-4D97-AF65-F5344CB8AC3E}">
        <p14:creationId xmlns:p14="http://schemas.microsoft.com/office/powerpoint/2010/main" val="2251887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8"/>
          <p:cNvSpPr txBox="1"/>
          <p:nvPr/>
        </p:nvSpPr>
        <p:spPr>
          <a:xfrm>
            <a:off x="283443" y="188640"/>
            <a:ext cx="8568952" cy="2585291"/>
          </a:xfrm>
          <a:prstGeom prst="rect">
            <a:avLst/>
          </a:prstGeom>
          <a:noFill/>
          <a:ln>
            <a:noFill/>
          </a:ln>
        </p:spPr>
        <p:txBody>
          <a:bodyPr spcFirstLastPara="1" wrap="square" lIns="91428" tIns="45704" rIns="91428" bIns="45704" anchor="t" anchorCtr="0">
            <a:spAutoFit/>
          </a:bodyPr>
          <a:lstStyle/>
          <a:p>
            <a:pPr algn="ctr"/>
            <a:r>
              <a:rPr lang="en-US" sz="8100" b="1" dirty="0">
                <a:solidFill>
                  <a:srgbClr val="FF0000"/>
                </a:solidFill>
                <a:latin typeface="Calibri"/>
                <a:ea typeface="Calibri"/>
                <a:cs typeface="Calibri"/>
                <a:sym typeface="Calibri"/>
              </a:rPr>
              <a:t>Drive Link Information</a:t>
            </a:r>
            <a:endParaRPr sz="5500" b="1" dirty="0">
              <a:solidFill>
                <a:srgbClr val="FF0000"/>
              </a:solidFill>
              <a:latin typeface="Calibri"/>
              <a:ea typeface="Calibri"/>
              <a:cs typeface="Calibri"/>
              <a:sym typeface="Calibri"/>
            </a:endParaRPr>
          </a:p>
        </p:txBody>
      </p:sp>
      <p:sp>
        <p:nvSpPr>
          <p:cNvPr id="439" name="Google Shape;439;p28"/>
          <p:cNvSpPr/>
          <p:nvPr/>
        </p:nvSpPr>
        <p:spPr>
          <a:xfrm>
            <a:off x="1403648" y="4015071"/>
            <a:ext cx="6716859" cy="692950"/>
          </a:xfrm>
          <a:prstGeom prst="rect">
            <a:avLst/>
          </a:prstGeom>
          <a:noFill/>
          <a:ln>
            <a:noFill/>
          </a:ln>
        </p:spPr>
        <p:txBody>
          <a:bodyPr spcFirstLastPara="1" wrap="square" lIns="76669" tIns="38324" rIns="76669" bIns="38324" anchor="t" anchorCtr="0">
            <a:spAutoFit/>
          </a:bodyPr>
          <a:lstStyle/>
          <a:p>
            <a:r>
              <a:rPr lang="en-US" sz="2000" b="1" dirty="0">
                <a:solidFill>
                  <a:schemeClr val="dk1"/>
                </a:solidFill>
                <a:latin typeface="Calibri"/>
                <a:ea typeface="Calibri"/>
                <a:cs typeface="Calibri"/>
                <a:sym typeface="Calibri"/>
              </a:rPr>
              <a:t>Drive Link:</a:t>
            </a:r>
            <a:r>
              <a:rPr lang="en-US" sz="2000" b="1" dirty="0">
                <a:solidFill>
                  <a:srgbClr val="0070C0"/>
                </a:solidFill>
                <a:latin typeface="Calibri"/>
                <a:ea typeface="Calibri"/>
                <a:cs typeface="Calibri"/>
                <a:sym typeface="Calibri"/>
              </a:rPr>
              <a:t> </a:t>
            </a:r>
            <a:r>
              <a:rPr lang="en-US" sz="2000" u="sng" dirty="0">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https://drive.google.com/drive/folders/1XSllKx-xI3Baljr9wOILriWg9lqKgQ2Q?usp=sharing</a:t>
            </a: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4637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9"/>
          <p:cNvSpPr/>
          <p:nvPr/>
        </p:nvSpPr>
        <p:spPr>
          <a:xfrm>
            <a:off x="345507" y="376624"/>
            <a:ext cx="8473321" cy="3124384"/>
          </a:xfrm>
          <a:prstGeom prst="rect">
            <a:avLst/>
          </a:prstGeom>
          <a:noFill/>
          <a:ln>
            <a:noFill/>
          </a:ln>
        </p:spPr>
        <p:txBody>
          <a:bodyPr spcFirstLastPara="1" wrap="square" lIns="76669" tIns="38324" rIns="76669" bIns="38324" anchor="t" anchorCtr="0">
            <a:spAutoFit/>
          </a:bodyPr>
          <a:lstStyle/>
          <a:p>
            <a:r>
              <a:rPr lang="en-US" dirty="0">
                <a:solidFill>
                  <a:schemeClr val="dk1"/>
                </a:solidFill>
                <a:latin typeface="Calibri"/>
                <a:ea typeface="Calibri"/>
                <a:cs typeface="Calibri"/>
                <a:sym typeface="Calibri"/>
              </a:rPr>
              <a:t>The Drive link consists of 1 file and 2 folders. These are:</a:t>
            </a:r>
            <a:endParaRPr dirty="0"/>
          </a:p>
          <a:p>
            <a:endParaRPr dirty="0">
              <a:solidFill>
                <a:schemeClr val="dk1"/>
              </a:solidFill>
              <a:latin typeface="Calibri"/>
              <a:ea typeface="Calibri"/>
              <a:cs typeface="Calibri"/>
              <a:sym typeface="Calibri"/>
            </a:endParaRPr>
          </a:p>
          <a:p>
            <a:r>
              <a:rPr lang="en-US" b="1" dirty="0">
                <a:solidFill>
                  <a:srgbClr val="FF0000"/>
                </a:solidFill>
                <a:latin typeface="Calibri"/>
                <a:ea typeface="Calibri"/>
                <a:cs typeface="Calibri"/>
                <a:sym typeface="Calibri"/>
              </a:rPr>
              <a:t>1) Solution using Thread </a:t>
            </a:r>
            <a:r>
              <a:rPr lang="en-US" dirty="0">
                <a:solidFill>
                  <a:srgbClr val="FF0000"/>
                </a:solidFill>
                <a:latin typeface="Calibri"/>
                <a:ea typeface="Calibri"/>
                <a:cs typeface="Calibri"/>
                <a:sym typeface="Calibri"/>
              </a:rPr>
              <a:t>:</a:t>
            </a:r>
            <a:r>
              <a:rPr lang="en-US" dirty="0">
                <a:solidFill>
                  <a:srgbClr val="4C31BF"/>
                </a:solidFill>
                <a:latin typeface="Calibri"/>
                <a:ea typeface="Calibri"/>
                <a:cs typeface="Calibri"/>
                <a:sym typeface="Calibri"/>
              </a:rPr>
              <a:t> </a:t>
            </a:r>
            <a:r>
              <a:rPr lang="en-US" dirty="0">
                <a:solidFill>
                  <a:schemeClr val="dk1"/>
                </a:solidFill>
                <a:latin typeface="Calibri"/>
                <a:ea typeface="Calibri"/>
                <a:cs typeface="Calibri"/>
                <a:sym typeface="Calibri"/>
              </a:rPr>
              <a:t>Here, thread library is been used (but </a:t>
            </a:r>
            <a:r>
              <a:rPr lang="en-US" b="1" dirty="0">
                <a:solidFill>
                  <a:schemeClr val="dk1"/>
                </a:solidFill>
                <a:latin typeface="Calibri"/>
                <a:ea typeface="Calibri"/>
                <a:cs typeface="Calibri"/>
                <a:sym typeface="Calibri"/>
              </a:rPr>
              <a:t>not inbuilt </a:t>
            </a:r>
            <a:r>
              <a:rPr lang="en-US" b="1" dirty="0" err="1">
                <a:solidFill>
                  <a:schemeClr val="dk1"/>
                </a:solidFill>
                <a:latin typeface="Calibri"/>
                <a:ea typeface="Calibri"/>
                <a:cs typeface="Calibri"/>
                <a:sym typeface="Calibri"/>
              </a:rPr>
              <a:t>std</a:t>
            </a:r>
            <a:r>
              <a:rPr lang="en-US" b="1" dirty="0">
                <a:solidFill>
                  <a:schemeClr val="dk1"/>
                </a:solidFill>
                <a:latin typeface="Calibri"/>
                <a:ea typeface="Calibri"/>
                <a:cs typeface="Calibri"/>
                <a:sym typeface="Calibri"/>
              </a:rPr>
              <a:t> thread library</a:t>
            </a:r>
            <a:r>
              <a:rPr lang="en-US" dirty="0">
                <a:solidFill>
                  <a:schemeClr val="dk1"/>
                </a:solidFill>
                <a:latin typeface="Calibri"/>
                <a:ea typeface="Calibri"/>
                <a:cs typeface="Calibri"/>
                <a:sym typeface="Calibri"/>
              </a:rPr>
              <a:t>) and threads of </a:t>
            </a:r>
            <a:r>
              <a:rPr lang="en-US" dirty="0" smtClean="0">
                <a:solidFill>
                  <a:schemeClr val="dk1"/>
                </a:solidFill>
                <a:latin typeface="Calibri"/>
                <a:ea typeface="Calibri"/>
                <a:cs typeface="Calibri"/>
                <a:sym typeface="Calibri"/>
              </a:rPr>
              <a:t>all the 4 blocks </a:t>
            </a:r>
            <a:r>
              <a:rPr lang="en-US" dirty="0">
                <a:solidFill>
                  <a:schemeClr val="dk1"/>
                </a:solidFill>
                <a:latin typeface="Calibri"/>
                <a:ea typeface="Calibri"/>
                <a:cs typeface="Calibri"/>
                <a:sym typeface="Calibri"/>
              </a:rPr>
              <a:t>have been created so that these </a:t>
            </a:r>
            <a:r>
              <a:rPr lang="en-US" dirty="0" smtClean="0">
                <a:solidFill>
                  <a:schemeClr val="dk1"/>
                </a:solidFill>
                <a:latin typeface="Calibri"/>
                <a:ea typeface="Calibri"/>
                <a:cs typeface="Calibri"/>
                <a:sym typeface="Calibri"/>
              </a:rPr>
              <a:t>4 </a:t>
            </a:r>
            <a:r>
              <a:rPr lang="en-US" dirty="0">
                <a:solidFill>
                  <a:schemeClr val="dk1"/>
                </a:solidFill>
                <a:latin typeface="Calibri"/>
                <a:ea typeface="Calibri"/>
                <a:cs typeface="Calibri"/>
                <a:sym typeface="Calibri"/>
              </a:rPr>
              <a:t>blocks run simultaneously. The iterations of </a:t>
            </a:r>
            <a:r>
              <a:rPr lang="en-US" dirty="0" smtClean="0">
                <a:solidFill>
                  <a:schemeClr val="dk1"/>
                </a:solidFill>
                <a:latin typeface="Calibri"/>
                <a:ea typeface="Calibri"/>
                <a:cs typeface="Calibri"/>
                <a:sym typeface="Calibri"/>
              </a:rPr>
              <a:t>the 4 blocks </a:t>
            </a:r>
            <a:r>
              <a:rPr lang="en-US" dirty="0">
                <a:solidFill>
                  <a:schemeClr val="dk1"/>
                </a:solidFill>
                <a:latin typeface="Calibri"/>
                <a:ea typeface="Calibri"/>
                <a:cs typeface="Calibri"/>
                <a:sym typeface="Calibri"/>
              </a:rPr>
              <a:t>may or may not be synchronous.</a:t>
            </a:r>
            <a:endParaRPr dirty="0"/>
          </a:p>
          <a:p>
            <a:endParaRPr dirty="0">
              <a:solidFill>
                <a:schemeClr val="dk1"/>
              </a:solidFill>
              <a:latin typeface="Calibri"/>
              <a:ea typeface="Calibri"/>
              <a:cs typeface="Calibri"/>
              <a:sym typeface="Calibri"/>
            </a:endParaRPr>
          </a:p>
          <a:p>
            <a:r>
              <a:rPr lang="en-US" b="1" dirty="0">
                <a:solidFill>
                  <a:srgbClr val="FF0000"/>
                </a:solidFill>
                <a:latin typeface="Calibri"/>
                <a:ea typeface="Calibri"/>
                <a:cs typeface="Calibri"/>
                <a:sym typeface="Calibri"/>
              </a:rPr>
              <a:t>2) Solution without using Thread: </a:t>
            </a:r>
            <a:r>
              <a:rPr lang="en-US" dirty="0">
                <a:solidFill>
                  <a:schemeClr val="dk1"/>
                </a:solidFill>
                <a:latin typeface="Calibri"/>
                <a:ea typeface="Calibri"/>
                <a:cs typeface="Calibri"/>
                <a:sym typeface="Calibri"/>
              </a:rPr>
              <a:t>This version of Code does not use thread. Instead, in each iteration </a:t>
            </a:r>
            <a:r>
              <a:rPr lang="en-US" dirty="0" smtClean="0">
                <a:solidFill>
                  <a:schemeClr val="dk1"/>
                </a:solidFill>
                <a:latin typeface="Calibri"/>
                <a:ea typeface="Calibri"/>
                <a:cs typeface="Calibri"/>
                <a:sym typeface="Calibri"/>
              </a:rPr>
              <a:t>the 4 blocks will </a:t>
            </a:r>
            <a:r>
              <a:rPr lang="en-US" dirty="0">
                <a:solidFill>
                  <a:schemeClr val="dk1"/>
                </a:solidFill>
                <a:latin typeface="Calibri"/>
                <a:ea typeface="Calibri"/>
                <a:cs typeface="Calibri"/>
                <a:sym typeface="Calibri"/>
              </a:rPr>
              <a:t>run sequentially one after the other. This version is been implemented since some C++ versions and compilers does not support threading. </a:t>
            </a:r>
            <a:endParaRPr dirty="0">
              <a:solidFill>
                <a:schemeClr val="dk1"/>
              </a:solidFill>
              <a:latin typeface="Calibri"/>
              <a:ea typeface="Calibri"/>
              <a:cs typeface="Calibri"/>
              <a:sym typeface="Calibri"/>
            </a:endParaRPr>
          </a:p>
          <a:p>
            <a:endParaRPr dirty="0">
              <a:solidFill>
                <a:srgbClr val="FF0000"/>
              </a:solidFill>
              <a:latin typeface="Calibri"/>
              <a:ea typeface="Calibri"/>
              <a:cs typeface="Calibri"/>
              <a:sym typeface="Calibri"/>
            </a:endParaRPr>
          </a:p>
          <a:p>
            <a:r>
              <a:rPr lang="en-US" b="1" dirty="0">
                <a:solidFill>
                  <a:srgbClr val="FF0000"/>
                </a:solidFill>
                <a:latin typeface="Calibri"/>
                <a:ea typeface="Calibri"/>
                <a:cs typeface="Calibri"/>
                <a:sym typeface="Calibri"/>
              </a:rPr>
              <a:t>3) </a:t>
            </a:r>
            <a:r>
              <a:rPr lang="en-US" b="1" dirty="0" smtClean="0">
                <a:solidFill>
                  <a:srgbClr val="FF0000"/>
                </a:solidFill>
                <a:latin typeface="Calibri"/>
                <a:ea typeface="Calibri"/>
                <a:cs typeface="Calibri"/>
                <a:sym typeface="Calibri"/>
              </a:rPr>
              <a:t>Modified_Design_Overview.pptx</a:t>
            </a:r>
            <a:endParaRPr dirty="0"/>
          </a:p>
        </p:txBody>
      </p:sp>
    </p:spTree>
    <p:extLst>
      <p:ext uri="{BB962C8B-B14F-4D97-AF65-F5344CB8AC3E}">
        <p14:creationId xmlns:p14="http://schemas.microsoft.com/office/powerpoint/2010/main" val="432948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p:nvPr/>
        </p:nvSpPr>
        <p:spPr>
          <a:xfrm>
            <a:off x="243901" y="2499276"/>
            <a:ext cx="8568952" cy="1338796"/>
          </a:xfrm>
          <a:prstGeom prst="rect">
            <a:avLst/>
          </a:prstGeom>
          <a:noFill/>
          <a:ln>
            <a:noFill/>
          </a:ln>
        </p:spPr>
        <p:txBody>
          <a:bodyPr spcFirstLastPara="1" wrap="square" lIns="91428" tIns="45704" rIns="91428" bIns="45704" anchor="t" anchorCtr="0">
            <a:spAutoFit/>
          </a:bodyPr>
          <a:lstStyle/>
          <a:p>
            <a:pPr algn="ctr"/>
            <a:r>
              <a:rPr lang="en-US" sz="8100" b="1" dirty="0">
                <a:solidFill>
                  <a:srgbClr val="FF0000"/>
                </a:solidFill>
                <a:latin typeface="Calibri"/>
                <a:ea typeface="Calibri"/>
                <a:cs typeface="Calibri"/>
                <a:sym typeface="Calibri"/>
              </a:rPr>
              <a:t>Architecture Design</a:t>
            </a:r>
            <a:endParaRPr sz="550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345579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0"/>
          <p:cNvSpPr/>
          <p:nvPr/>
        </p:nvSpPr>
        <p:spPr>
          <a:xfrm>
            <a:off x="395536" y="148981"/>
            <a:ext cx="8412363" cy="6448371"/>
          </a:xfrm>
          <a:prstGeom prst="rect">
            <a:avLst/>
          </a:prstGeom>
          <a:noFill/>
          <a:ln>
            <a:noFill/>
          </a:ln>
        </p:spPr>
        <p:txBody>
          <a:bodyPr spcFirstLastPara="1" wrap="square" lIns="76669" tIns="38324" rIns="76669" bIns="38324" anchor="t" anchorCtr="0">
            <a:spAutoFit/>
          </a:bodyPr>
          <a:lstStyle/>
          <a:p>
            <a:r>
              <a:rPr lang="en-US" dirty="0">
                <a:solidFill>
                  <a:schemeClr val="dk1"/>
                </a:solidFill>
                <a:latin typeface="Calibri"/>
                <a:ea typeface="Calibri"/>
                <a:cs typeface="Calibri"/>
                <a:sym typeface="Calibri"/>
              </a:rPr>
              <a:t>The </a:t>
            </a:r>
            <a:r>
              <a:rPr lang="en-US" b="1" dirty="0">
                <a:solidFill>
                  <a:schemeClr val="dk1"/>
                </a:solidFill>
                <a:latin typeface="Calibri"/>
                <a:ea typeface="Calibri"/>
                <a:cs typeface="Calibri"/>
                <a:sym typeface="Calibri"/>
              </a:rPr>
              <a:t>'Solution using Thread' </a:t>
            </a:r>
            <a:r>
              <a:rPr lang="en-US" dirty="0">
                <a:solidFill>
                  <a:schemeClr val="dk1"/>
                </a:solidFill>
                <a:latin typeface="Calibri"/>
                <a:ea typeface="Calibri"/>
                <a:cs typeface="Calibri"/>
                <a:sym typeface="Calibri"/>
              </a:rPr>
              <a:t>and </a:t>
            </a:r>
            <a:r>
              <a:rPr lang="en-US" b="1" dirty="0">
                <a:solidFill>
                  <a:schemeClr val="dk1"/>
                </a:solidFill>
                <a:latin typeface="Calibri"/>
                <a:ea typeface="Calibri"/>
                <a:cs typeface="Calibri"/>
                <a:sym typeface="Calibri"/>
              </a:rPr>
              <a:t>'Solution without using Thread'</a:t>
            </a:r>
            <a:r>
              <a:rPr lang="en-US" dirty="0">
                <a:solidFill>
                  <a:schemeClr val="dk1"/>
                </a:solidFill>
                <a:latin typeface="Calibri"/>
                <a:ea typeface="Calibri"/>
                <a:cs typeface="Calibri"/>
                <a:sym typeface="Calibri"/>
              </a:rPr>
              <a:t> folders both consists of the following files and folders:</a:t>
            </a:r>
            <a:endParaRPr dirty="0"/>
          </a:p>
          <a:p>
            <a:endParaRPr b="1" dirty="0">
              <a:solidFill>
                <a:schemeClr val="dk1"/>
              </a:solidFill>
              <a:latin typeface="Calibri"/>
              <a:ea typeface="Calibri"/>
              <a:cs typeface="Calibri"/>
              <a:sym typeface="Calibri"/>
            </a:endParaRPr>
          </a:p>
          <a:p>
            <a:r>
              <a:rPr lang="en-US" b="1" dirty="0">
                <a:solidFill>
                  <a:srgbClr val="FF0000"/>
                </a:solidFill>
                <a:latin typeface="Calibri"/>
                <a:ea typeface="Calibri"/>
                <a:cs typeface="Calibri"/>
                <a:sym typeface="Calibri"/>
              </a:rPr>
              <a:t>1) CSV Files:</a:t>
            </a:r>
            <a:r>
              <a:rPr lang="en-US" b="1" dirty="0">
                <a:solidFill>
                  <a:srgbClr val="0070C0"/>
                </a:solidFill>
                <a:latin typeface="Calibri"/>
                <a:ea typeface="Calibri"/>
                <a:cs typeface="Calibri"/>
                <a:sym typeface="Calibri"/>
              </a:rPr>
              <a:t> </a:t>
            </a:r>
            <a:r>
              <a:rPr lang="en-US" dirty="0">
                <a:solidFill>
                  <a:schemeClr val="dk1"/>
                </a:solidFill>
                <a:latin typeface="Calibri"/>
                <a:ea typeface="Calibri"/>
                <a:cs typeface="Calibri"/>
                <a:sym typeface="Calibri"/>
              </a:rPr>
              <a:t>Consists of </a:t>
            </a:r>
            <a:r>
              <a:rPr lang="en-US" dirty="0" smtClean="0">
                <a:solidFill>
                  <a:schemeClr val="dk1"/>
                </a:solidFill>
                <a:latin typeface="Calibri"/>
                <a:ea typeface="Calibri"/>
                <a:cs typeface="Calibri"/>
                <a:sym typeface="Calibri"/>
              </a:rPr>
              <a:t>3 </a:t>
            </a:r>
            <a:r>
              <a:rPr lang="en-US" dirty="0">
                <a:solidFill>
                  <a:schemeClr val="dk1"/>
                </a:solidFill>
                <a:latin typeface="Calibri"/>
                <a:ea typeface="Calibri"/>
                <a:cs typeface="Calibri"/>
                <a:sym typeface="Calibri"/>
              </a:rPr>
              <a:t>.csv files :</a:t>
            </a:r>
            <a:endParaRPr dirty="0"/>
          </a:p>
          <a:p>
            <a:endParaRPr dirty="0">
              <a:solidFill>
                <a:schemeClr val="dk1"/>
              </a:solidFill>
              <a:latin typeface="Calibri"/>
              <a:ea typeface="Calibri"/>
              <a:cs typeface="Calibri"/>
              <a:sym typeface="Calibri"/>
            </a:endParaRPr>
          </a:p>
          <a:p>
            <a:pPr marL="457175" lvl="1"/>
            <a:r>
              <a:rPr lang="en-US" b="1" dirty="0" err="1">
                <a:solidFill>
                  <a:srgbClr val="4C31BF"/>
                </a:solidFill>
                <a:latin typeface="Calibri"/>
                <a:ea typeface="Calibri"/>
                <a:cs typeface="Calibri"/>
                <a:sym typeface="Calibri"/>
              </a:rPr>
              <a:t>i</a:t>
            </a:r>
            <a:r>
              <a:rPr lang="en-US" b="1" dirty="0">
                <a:solidFill>
                  <a:srgbClr val="4C31BF"/>
                </a:solidFill>
                <a:latin typeface="Calibri"/>
                <a:ea typeface="Calibri"/>
                <a:cs typeface="Calibri"/>
                <a:sym typeface="Calibri"/>
              </a:rPr>
              <a:t>) Random_generator_mode.csv :</a:t>
            </a:r>
            <a:r>
              <a:rPr lang="en-US" b="1"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Stores random sequences of pixels generated when the program runs in Random Generator Mode</a:t>
            </a:r>
            <a:r>
              <a:rPr lang="en-US" dirty="0" smtClean="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457175" lvl="1"/>
            <a:r>
              <a:rPr lang="en-US" b="1" dirty="0">
                <a:solidFill>
                  <a:srgbClr val="4C31BF"/>
                </a:solidFill>
                <a:latin typeface="Calibri"/>
                <a:ea typeface="Calibri"/>
                <a:cs typeface="Calibri"/>
                <a:sym typeface="Calibri"/>
              </a:rPr>
              <a:t>ii) Testing_mode.csv :</a:t>
            </a:r>
            <a:r>
              <a:rPr lang="en-US" b="1"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Stores the input pixels. The program reads input from this file when run in Test Mode. </a:t>
            </a:r>
            <a:r>
              <a:rPr lang="en-US" b="1" dirty="0">
                <a:solidFill>
                  <a:schemeClr val="dk1"/>
                </a:solidFill>
                <a:latin typeface="Calibri"/>
                <a:ea typeface="Calibri"/>
                <a:cs typeface="Calibri"/>
                <a:sym typeface="Calibri"/>
              </a:rPr>
              <a:t>	</a:t>
            </a:r>
            <a:endParaRPr lang="en-US" b="1" dirty="0" smtClean="0">
              <a:solidFill>
                <a:schemeClr val="dk1"/>
              </a:solidFill>
              <a:latin typeface="Calibri"/>
              <a:ea typeface="Calibri"/>
              <a:cs typeface="Calibri"/>
              <a:sym typeface="Calibri"/>
            </a:endParaRPr>
          </a:p>
          <a:p>
            <a:pPr marL="457175" lvl="1"/>
            <a:r>
              <a:rPr lang="en-US" b="1" dirty="0" smtClean="0">
                <a:solidFill>
                  <a:srgbClr val="4C31BF"/>
                </a:solidFill>
                <a:ea typeface="Calibri"/>
                <a:cs typeface="Calibri"/>
                <a:sym typeface="Calibri"/>
              </a:rPr>
              <a:t>iii) Output.csv </a:t>
            </a:r>
            <a:r>
              <a:rPr lang="en-US" b="1" dirty="0">
                <a:solidFill>
                  <a:srgbClr val="4C31BF"/>
                </a:solidFill>
                <a:ea typeface="Calibri"/>
                <a:cs typeface="Calibri"/>
                <a:sym typeface="Calibri"/>
              </a:rPr>
              <a:t>:</a:t>
            </a:r>
            <a:r>
              <a:rPr lang="en-US" b="1" dirty="0">
                <a:solidFill>
                  <a:schemeClr val="dk1"/>
                </a:solidFill>
                <a:ea typeface="Calibri"/>
                <a:cs typeface="Calibri"/>
                <a:sym typeface="Calibri"/>
              </a:rPr>
              <a:t> </a:t>
            </a:r>
            <a:r>
              <a:rPr lang="en-US" dirty="0">
                <a:solidFill>
                  <a:schemeClr val="dk1"/>
                </a:solidFill>
                <a:ea typeface="Calibri"/>
                <a:cs typeface="Calibri"/>
                <a:sym typeface="Calibri"/>
              </a:rPr>
              <a:t>Stores the </a:t>
            </a:r>
            <a:r>
              <a:rPr lang="en-US" dirty="0" err="1" smtClean="0">
                <a:solidFill>
                  <a:schemeClr val="dk1"/>
                </a:solidFill>
                <a:ea typeface="Calibri"/>
                <a:cs typeface="Calibri"/>
                <a:sym typeface="Calibri"/>
              </a:rPr>
              <a:t>thresholded</a:t>
            </a:r>
            <a:r>
              <a:rPr lang="en-US" dirty="0" smtClean="0">
                <a:solidFill>
                  <a:schemeClr val="dk1"/>
                </a:solidFill>
                <a:ea typeface="Calibri"/>
                <a:cs typeface="Calibri"/>
                <a:sym typeface="Calibri"/>
              </a:rPr>
              <a:t> values of pixels in the form of 0's and 1's.</a:t>
            </a:r>
            <a:endParaRPr b="1" dirty="0">
              <a:solidFill>
                <a:schemeClr val="dk1"/>
              </a:solidFill>
              <a:latin typeface="Calibri"/>
              <a:ea typeface="Calibri"/>
              <a:cs typeface="Calibri"/>
              <a:sym typeface="Calibri"/>
            </a:endParaRPr>
          </a:p>
          <a:p>
            <a:endParaRPr b="1" dirty="0">
              <a:solidFill>
                <a:schemeClr val="dk1"/>
              </a:solidFill>
              <a:latin typeface="Calibri"/>
              <a:ea typeface="Calibri"/>
              <a:cs typeface="Calibri"/>
              <a:sym typeface="Calibri"/>
            </a:endParaRPr>
          </a:p>
          <a:p>
            <a:pPr marL="0" lvl="1"/>
            <a:r>
              <a:rPr lang="en-US" b="1" dirty="0" smtClean="0">
                <a:solidFill>
                  <a:srgbClr val="FF0000"/>
                </a:solidFill>
                <a:latin typeface="Calibri"/>
                <a:ea typeface="Calibri"/>
                <a:cs typeface="Calibri"/>
                <a:sym typeface="Calibri"/>
              </a:rPr>
              <a:t>2) Main_Test_Mode.cpp :</a:t>
            </a:r>
            <a:r>
              <a:rPr lang="en-US" b="1" dirty="0" smtClean="0">
                <a:solidFill>
                  <a:srgbClr val="0070C0"/>
                </a:solidFill>
                <a:latin typeface="Calibri"/>
                <a:ea typeface="Calibri"/>
                <a:cs typeface="Calibri"/>
                <a:sym typeface="Calibri"/>
              </a:rPr>
              <a:t> </a:t>
            </a:r>
            <a:r>
              <a:rPr lang="en-US" dirty="0" smtClean="0">
                <a:solidFill>
                  <a:schemeClr val="dk1"/>
                </a:solidFill>
                <a:latin typeface="Calibri"/>
                <a:ea typeface="Calibri"/>
                <a:cs typeface="Calibri"/>
                <a:sym typeface="Calibri"/>
              </a:rPr>
              <a:t>The main file to run C++ program in Test Mode.</a:t>
            </a:r>
            <a:endParaRPr dirty="0">
              <a:solidFill>
                <a:schemeClr val="dk1"/>
              </a:solidFill>
              <a:latin typeface="Calibri"/>
              <a:ea typeface="Calibri"/>
              <a:cs typeface="Calibri"/>
              <a:sym typeface="Calibri"/>
            </a:endParaRPr>
          </a:p>
          <a:p>
            <a:endParaRPr dirty="0">
              <a:solidFill>
                <a:schemeClr val="dk1"/>
              </a:solidFill>
              <a:latin typeface="Calibri"/>
              <a:ea typeface="Calibri"/>
              <a:cs typeface="Calibri"/>
              <a:sym typeface="Calibri"/>
            </a:endParaRPr>
          </a:p>
          <a:p>
            <a:pPr marL="0" lvl="1"/>
            <a:r>
              <a:rPr lang="en-US" b="1" dirty="0">
                <a:solidFill>
                  <a:srgbClr val="FF0000"/>
                </a:solidFill>
                <a:latin typeface="Calibri"/>
                <a:ea typeface="Calibri"/>
                <a:cs typeface="Calibri"/>
                <a:sym typeface="Calibri"/>
              </a:rPr>
              <a:t>3) Main_Random_Generator_Mode.cpp : </a:t>
            </a:r>
            <a:r>
              <a:rPr lang="en-US" dirty="0">
                <a:solidFill>
                  <a:srgbClr val="FF0000"/>
                </a:solidFill>
                <a:latin typeface="Calibri"/>
                <a:ea typeface="Calibri"/>
                <a:cs typeface="Calibri"/>
                <a:sym typeface="Calibri"/>
              </a:rPr>
              <a:t> </a:t>
            </a:r>
            <a:r>
              <a:rPr lang="en-US" dirty="0">
                <a:solidFill>
                  <a:schemeClr val="dk1"/>
                </a:solidFill>
                <a:latin typeface="Calibri"/>
                <a:ea typeface="Calibri"/>
                <a:cs typeface="Calibri"/>
                <a:sym typeface="Calibri"/>
              </a:rPr>
              <a:t>The main file to run C++ program in Random Generator Mode</a:t>
            </a:r>
            <a:r>
              <a:rPr lang="en-US" dirty="0" smtClean="0">
                <a:solidFill>
                  <a:schemeClr val="dk1"/>
                </a:solidFill>
                <a:latin typeface="Calibri"/>
                <a:ea typeface="Calibri"/>
                <a:cs typeface="Calibri"/>
                <a:sym typeface="Calibri"/>
              </a:rPr>
              <a:t>.</a:t>
            </a:r>
          </a:p>
          <a:p>
            <a:pPr marL="0" lvl="1"/>
            <a:endParaRPr lang="en-US" b="1" dirty="0">
              <a:solidFill>
                <a:schemeClr val="dk1"/>
              </a:solidFill>
              <a:latin typeface="Calibri"/>
              <a:ea typeface="Calibri"/>
              <a:cs typeface="Calibri"/>
              <a:sym typeface="Calibri"/>
            </a:endParaRPr>
          </a:p>
          <a:p>
            <a:pPr marL="0" lvl="1"/>
            <a:endParaRPr lang="en-US" dirty="0" smtClean="0">
              <a:solidFill>
                <a:schemeClr val="dk1"/>
              </a:solidFill>
              <a:ea typeface="Calibri"/>
              <a:cs typeface="Calibri"/>
              <a:sym typeface="Calibri"/>
            </a:endParaRPr>
          </a:p>
          <a:p>
            <a:pPr marL="0" lvl="1"/>
            <a:r>
              <a:rPr lang="en-US" b="1" dirty="0" smtClean="0">
                <a:solidFill>
                  <a:srgbClr val="FF0000"/>
                </a:solidFill>
                <a:ea typeface="Calibri"/>
                <a:cs typeface="Calibri"/>
                <a:sym typeface="Calibri"/>
              </a:rPr>
              <a:t># Note:</a:t>
            </a:r>
            <a:r>
              <a:rPr lang="en-US" dirty="0" smtClean="0">
                <a:solidFill>
                  <a:schemeClr val="dk1"/>
                </a:solidFill>
                <a:ea typeface="Calibri"/>
                <a:cs typeface="Calibri"/>
                <a:sym typeface="Calibri"/>
              </a:rPr>
              <a:t>  </a:t>
            </a:r>
            <a:r>
              <a:rPr lang="en-US" b="1" dirty="0" smtClean="0">
                <a:solidFill>
                  <a:schemeClr val="dk1"/>
                </a:solidFill>
                <a:ea typeface="Calibri"/>
                <a:cs typeface="Calibri"/>
                <a:sym typeface="Calibri"/>
              </a:rPr>
              <a:t>2)</a:t>
            </a:r>
            <a:r>
              <a:rPr lang="en-US" dirty="0" smtClean="0">
                <a:solidFill>
                  <a:schemeClr val="dk1"/>
                </a:solidFill>
                <a:ea typeface="Calibri"/>
                <a:cs typeface="Calibri"/>
                <a:sym typeface="Calibri"/>
              </a:rPr>
              <a:t> and </a:t>
            </a:r>
            <a:r>
              <a:rPr lang="en-US" b="1" dirty="0" smtClean="0">
                <a:solidFill>
                  <a:schemeClr val="dk1"/>
                </a:solidFill>
                <a:ea typeface="Calibri"/>
                <a:cs typeface="Calibri"/>
                <a:sym typeface="Calibri"/>
              </a:rPr>
              <a:t>3)</a:t>
            </a:r>
            <a:r>
              <a:rPr lang="en-US" dirty="0" smtClean="0">
                <a:solidFill>
                  <a:schemeClr val="dk1"/>
                </a:solidFill>
                <a:ea typeface="Calibri"/>
                <a:cs typeface="Calibri"/>
                <a:sym typeface="Calibri"/>
              </a:rPr>
              <a:t> files both consists </a:t>
            </a:r>
            <a:r>
              <a:rPr lang="en-US" dirty="0">
                <a:solidFill>
                  <a:schemeClr val="dk1"/>
                </a:solidFill>
                <a:ea typeface="Calibri"/>
                <a:cs typeface="Calibri"/>
                <a:sym typeface="Calibri"/>
              </a:rPr>
              <a:t>of 4 main modules:   </a:t>
            </a:r>
            <a:r>
              <a:rPr lang="en-US" dirty="0" smtClean="0">
                <a:solidFill>
                  <a:schemeClr val="dk1"/>
                </a:solidFill>
                <a:ea typeface="Calibri"/>
                <a:cs typeface="Calibri"/>
                <a:sym typeface="Calibri"/>
              </a:rPr>
              <a:t>	              </a:t>
            </a:r>
          </a:p>
          <a:p>
            <a:pPr marL="0" lvl="1"/>
            <a:endParaRPr lang="en-US" b="1" dirty="0" smtClean="0">
              <a:solidFill>
                <a:srgbClr val="4C31BF"/>
              </a:solidFill>
              <a:ea typeface="Calibri"/>
              <a:cs typeface="Calibri"/>
              <a:sym typeface="Calibri"/>
            </a:endParaRPr>
          </a:p>
          <a:p>
            <a:pPr marL="0" lvl="1"/>
            <a:r>
              <a:rPr lang="en-US" b="1" dirty="0" err="1" smtClean="0">
                <a:solidFill>
                  <a:srgbClr val="4C31BF"/>
                </a:solidFill>
                <a:ea typeface="Calibri"/>
                <a:cs typeface="Calibri"/>
                <a:sym typeface="Calibri"/>
              </a:rPr>
              <a:t>i</a:t>
            </a:r>
            <a:r>
              <a:rPr lang="en-US" b="1" dirty="0">
                <a:solidFill>
                  <a:srgbClr val="4C31BF"/>
                </a:solidFill>
                <a:ea typeface="Calibri"/>
                <a:cs typeface="Calibri"/>
                <a:sym typeface="Calibri"/>
              </a:rPr>
              <a:t>) </a:t>
            </a:r>
            <a:r>
              <a:rPr lang="en-US" b="1" dirty="0" err="1" smtClean="0">
                <a:solidFill>
                  <a:srgbClr val="4C31BF"/>
                </a:solidFill>
                <a:ea typeface="Calibri"/>
                <a:cs typeface="Calibri"/>
                <a:sym typeface="Calibri"/>
              </a:rPr>
              <a:t>Data_Generation_Block</a:t>
            </a:r>
            <a:endParaRPr lang="en-US" dirty="0" smtClean="0"/>
          </a:p>
          <a:p>
            <a:pPr marL="0" lvl="1"/>
            <a:r>
              <a:rPr lang="en-US" b="1" dirty="0" smtClean="0">
                <a:solidFill>
                  <a:srgbClr val="4C31BF"/>
                </a:solidFill>
                <a:ea typeface="Calibri"/>
                <a:cs typeface="Calibri"/>
                <a:sym typeface="Calibri"/>
              </a:rPr>
              <a:t>ii</a:t>
            </a:r>
            <a:r>
              <a:rPr lang="en-US" b="1" dirty="0">
                <a:solidFill>
                  <a:srgbClr val="4C31BF"/>
                </a:solidFill>
                <a:ea typeface="Calibri"/>
                <a:cs typeface="Calibri"/>
                <a:sym typeface="Calibri"/>
              </a:rPr>
              <a:t>) </a:t>
            </a:r>
            <a:r>
              <a:rPr lang="en-US" b="1" dirty="0" err="1" smtClean="0">
                <a:solidFill>
                  <a:srgbClr val="4C31BF"/>
                </a:solidFill>
                <a:ea typeface="Calibri"/>
                <a:cs typeface="Calibri"/>
                <a:sym typeface="Calibri"/>
              </a:rPr>
              <a:t>Filter_and_Threshold_Block</a:t>
            </a:r>
            <a:endParaRPr lang="en-US" b="1" dirty="0" smtClean="0">
              <a:solidFill>
                <a:srgbClr val="4C31BF"/>
              </a:solidFill>
              <a:ea typeface="Calibri"/>
              <a:cs typeface="Calibri"/>
              <a:sym typeface="Calibri"/>
            </a:endParaRPr>
          </a:p>
          <a:p>
            <a:pPr marL="0" lvl="1"/>
            <a:r>
              <a:rPr lang="en-US" b="1" dirty="0" smtClean="0">
                <a:solidFill>
                  <a:srgbClr val="4C31BF"/>
                </a:solidFill>
                <a:ea typeface="Calibri"/>
                <a:cs typeface="Calibri"/>
                <a:sym typeface="Calibri"/>
              </a:rPr>
              <a:t>iii</a:t>
            </a:r>
            <a:r>
              <a:rPr lang="en-US" b="1" dirty="0">
                <a:solidFill>
                  <a:srgbClr val="4C31BF"/>
                </a:solidFill>
                <a:ea typeface="Calibri"/>
                <a:cs typeface="Calibri"/>
                <a:sym typeface="Calibri"/>
              </a:rPr>
              <a:t>) </a:t>
            </a:r>
            <a:r>
              <a:rPr lang="en-US" b="1" dirty="0" err="1" smtClean="0">
                <a:solidFill>
                  <a:srgbClr val="4C31BF"/>
                </a:solidFill>
                <a:ea typeface="Calibri"/>
                <a:cs typeface="Calibri"/>
                <a:sym typeface="Calibri"/>
              </a:rPr>
              <a:t>Labelling_Block</a:t>
            </a:r>
            <a:endParaRPr lang="en-US" b="1" dirty="0" smtClean="0">
              <a:solidFill>
                <a:srgbClr val="4C31BF"/>
              </a:solidFill>
              <a:ea typeface="Calibri"/>
              <a:cs typeface="Calibri"/>
              <a:sym typeface="Calibri"/>
            </a:endParaRPr>
          </a:p>
          <a:p>
            <a:pPr marL="0" lvl="1"/>
            <a:r>
              <a:rPr lang="en-US" b="1" dirty="0" smtClean="0">
                <a:solidFill>
                  <a:srgbClr val="4C31BF"/>
                </a:solidFill>
                <a:ea typeface="Calibri"/>
                <a:cs typeface="Calibri"/>
                <a:sym typeface="Calibri"/>
              </a:rPr>
              <a:t>iv</a:t>
            </a:r>
            <a:r>
              <a:rPr lang="en-US" b="1" dirty="0">
                <a:solidFill>
                  <a:srgbClr val="4C31BF"/>
                </a:solidFill>
                <a:ea typeface="Calibri"/>
                <a:cs typeface="Calibri"/>
                <a:sym typeface="Calibri"/>
              </a:rPr>
              <a:t>) </a:t>
            </a:r>
            <a:r>
              <a:rPr lang="en-US" b="1" dirty="0" err="1" smtClean="0">
                <a:solidFill>
                  <a:srgbClr val="4C31BF"/>
                </a:solidFill>
                <a:ea typeface="Calibri"/>
                <a:cs typeface="Calibri"/>
                <a:sym typeface="Calibri"/>
              </a:rPr>
              <a:t>Tracing_and_Computation_Block</a:t>
            </a:r>
            <a:endParaRPr lang="en-US" b="1" dirty="0">
              <a:solidFill>
                <a:srgbClr val="4C31BF"/>
              </a:solidFill>
              <a:ea typeface="Calibri"/>
              <a:cs typeface="Calibri"/>
              <a:sym typeface="Calibri"/>
            </a:endParaRPr>
          </a:p>
        </p:txBody>
      </p:sp>
    </p:spTree>
    <p:extLst>
      <p:ext uri="{BB962C8B-B14F-4D97-AF65-F5344CB8AC3E}">
        <p14:creationId xmlns:p14="http://schemas.microsoft.com/office/powerpoint/2010/main" val="688436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1"/>
          <p:cNvSpPr/>
          <p:nvPr/>
        </p:nvSpPr>
        <p:spPr>
          <a:xfrm>
            <a:off x="251520" y="281964"/>
            <a:ext cx="8640960" cy="6171372"/>
          </a:xfrm>
          <a:prstGeom prst="rect">
            <a:avLst/>
          </a:prstGeom>
          <a:noFill/>
          <a:ln>
            <a:noFill/>
          </a:ln>
        </p:spPr>
        <p:txBody>
          <a:bodyPr spcFirstLastPara="1" wrap="square" lIns="76669" tIns="38324" rIns="76669" bIns="38324" anchor="t" anchorCtr="0">
            <a:spAutoFit/>
          </a:bodyPr>
          <a:lstStyle/>
          <a:p>
            <a:r>
              <a:rPr lang="en-US" b="1" dirty="0">
                <a:solidFill>
                  <a:srgbClr val="FF0000"/>
                </a:solidFill>
                <a:latin typeface="Calibri"/>
                <a:ea typeface="Calibri"/>
                <a:cs typeface="Calibri"/>
                <a:sym typeface="Calibri"/>
              </a:rPr>
              <a:t>4) Data_Generation.cpp :</a:t>
            </a:r>
            <a:r>
              <a:rPr lang="en-US" dirty="0">
                <a:solidFill>
                  <a:srgbClr val="FF0000"/>
                </a:solidFill>
                <a:latin typeface="Calibri"/>
                <a:ea typeface="Calibri"/>
                <a:cs typeface="Calibri"/>
                <a:sym typeface="Calibri"/>
              </a:rPr>
              <a:t> </a:t>
            </a:r>
            <a:r>
              <a:rPr lang="en-US" dirty="0">
                <a:solidFill>
                  <a:schemeClr val="dk1"/>
                </a:solidFill>
                <a:latin typeface="Calibri"/>
                <a:ea typeface="Calibri"/>
                <a:cs typeface="Calibri"/>
                <a:sym typeface="Calibri"/>
              </a:rPr>
              <a:t>Consists of </a:t>
            </a:r>
            <a:r>
              <a:rPr lang="en-US" b="1" dirty="0" err="1">
                <a:solidFill>
                  <a:srgbClr val="4C31BF"/>
                </a:solidFill>
                <a:latin typeface="Calibri"/>
                <a:ea typeface="Calibri"/>
                <a:cs typeface="Calibri"/>
                <a:sym typeface="Calibri"/>
              </a:rPr>
              <a:t>Pixel_Generator</a:t>
            </a:r>
            <a:r>
              <a:rPr lang="en-US" b="1" dirty="0">
                <a:solidFill>
                  <a:srgbClr val="4C31BF"/>
                </a:solidFill>
                <a:latin typeface="Calibri"/>
                <a:ea typeface="Calibri"/>
                <a:cs typeface="Calibri"/>
                <a:sym typeface="Calibri"/>
              </a:rPr>
              <a:t> </a:t>
            </a:r>
            <a:r>
              <a:rPr lang="en-US" dirty="0">
                <a:solidFill>
                  <a:schemeClr val="dk1"/>
                </a:solidFill>
                <a:latin typeface="Calibri"/>
                <a:ea typeface="Calibri"/>
                <a:cs typeface="Calibri"/>
                <a:sym typeface="Calibri"/>
              </a:rPr>
              <a:t>module required by </a:t>
            </a:r>
            <a:r>
              <a:rPr lang="en-US" dirty="0" err="1">
                <a:solidFill>
                  <a:schemeClr val="dk1"/>
                </a:solidFill>
                <a:latin typeface="Calibri"/>
                <a:ea typeface="Calibri"/>
                <a:cs typeface="Calibri"/>
                <a:sym typeface="Calibri"/>
              </a:rPr>
              <a:t>Data_Generation</a:t>
            </a:r>
            <a:r>
              <a:rPr lang="en-US" dirty="0">
                <a:solidFill>
                  <a:schemeClr val="dk1"/>
                </a:solidFill>
                <a:latin typeface="Calibri"/>
                <a:ea typeface="Calibri"/>
                <a:cs typeface="Calibri"/>
                <a:sym typeface="Calibri"/>
              </a:rPr>
              <a:t> block</a:t>
            </a:r>
            <a:r>
              <a:rPr lang="en-US" dirty="0" smtClean="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endParaRPr dirty="0">
              <a:solidFill>
                <a:schemeClr val="dk1"/>
              </a:solidFill>
              <a:latin typeface="Calibri"/>
              <a:ea typeface="Calibri"/>
              <a:cs typeface="Calibri"/>
              <a:sym typeface="Calibri"/>
            </a:endParaRPr>
          </a:p>
          <a:p>
            <a:r>
              <a:rPr lang="en-US" b="1" dirty="0">
                <a:solidFill>
                  <a:srgbClr val="FF0000"/>
                </a:solidFill>
                <a:latin typeface="Calibri"/>
                <a:ea typeface="Calibri"/>
                <a:cs typeface="Calibri"/>
                <a:sym typeface="Calibri"/>
              </a:rPr>
              <a:t>5) Data_Filtering_and_Threshold.cpp :</a:t>
            </a:r>
            <a:r>
              <a:rPr lang="en-US" dirty="0">
                <a:solidFill>
                  <a:srgbClr val="FF0000"/>
                </a:solidFill>
                <a:latin typeface="Calibri"/>
                <a:ea typeface="Calibri"/>
                <a:cs typeface="Calibri"/>
                <a:sym typeface="Calibri"/>
              </a:rPr>
              <a:t> </a:t>
            </a:r>
            <a:r>
              <a:rPr lang="en-US" dirty="0">
                <a:solidFill>
                  <a:schemeClr val="dk1"/>
                </a:solidFill>
                <a:latin typeface="Calibri"/>
                <a:ea typeface="Calibri"/>
                <a:cs typeface="Calibri"/>
                <a:sym typeface="Calibri"/>
              </a:rPr>
              <a:t>Consists of 2 modules</a:t>
            </a:r>
            <a:r>
              <a:rPr lang="en-US" b="1"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required by </a:t>
            </a:r>
            <a:r>
              <a:rPr lang="en-US" dirty="0" err="1">
                <a:solidFill>
                  <a:schemeClr val="dk1"/>
                </a:solidFill>
                <a:latin typeface="Calibri"/>
                <a:ea typeface="Calibri"/>
                <a:cs typeface="Calibri"/>
                <a:sym typeface="Calibri"/>
              </a:rPr>
              <a:t>Filter_and_Threshold</a:t>
            </a:r>
            <a:r>
              <a:rPr lang="en-US" dirty="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Block:</a:t>
            </a:r>
            <a:r>
              <a:rPr lang="en-US" dirty="0">
                <a:sym typeface="Calibri"/>
              </a:rPr>
              <a:t> </a:t>
            </a:r>
            <a:r>
              <a:rPr lang="en-US" dirty="0" smtClean="0">
                <a:sym typeface="Calibri"/>
              </a:rPr>
              <a:t>  </a:t>
            </a:r>
            <a:r>
              <a:rPr lang="en-US" b="1" dirty="0" err="1" smtClean="0">
                <a:solidFill>
                  <a:srgbClr val="4C31BF"/>
                </a:solidFill>
                <a:latin typeface="Calibri"/>
                <a:ea typeface="Calibri"/>
                <a:cs typeface="Calibri"/>
                <a:sym typeface="Calibri"/>
              </a:rPr>
              <a:t>i</a:t>
            </a:r>
            <a:r>
              <a:rPr lang="en-US" b="1" dirty="0">
                <a:solidFill>
                  <a:srgbClr val="4C31BF"/>
                </a:solidFill>
                <a:latin typeface="Calibri"/>
                <a:ea typeface="Calibri"/>
                <a:cs typeface="Calibri"/>
                <a:sym typeface="Calibri"/>
              </a:rPr>
              <a:t>) Compute module  </a:t>
            </a:r>
            <a:r>
              <a:rPr lang="en-US" b="1" dirty="0" smtClean="0">
                <a:solidFill>
                  <a:srgbClr val="4C31BF"/>
                </a:solidFill>
                <a:latin typeface="Calibri"/>
                <a:ea typeface="Calibri"/>
                <a:cs typeface="Calibri"/>
                <a:sym typeface="Calibri"/>
              </a:rPr>
              <a:t>and ii</a:t>
            </a:r>
            <a:r>
              <a:rPr lang="en-US" b="1" dirty="0">
                <a:solidFill>
                  <a:srgbClr val="4C31BF"/>
                </a:solidFill>
                <a:latin typeface="Calibri"/>
                <a:ea typeface="Calibri"/>
                <a:cs typeface="Calibri"/>
                <a:sym typeface="Calibri"/>
              </a:rPr>
              <a:t>) Processing module </a:t>
            </a:r>
            <a:endParaRPr dirty="0"/>
          </a:p>
          <a:p>
            <a:endParaRPr dirty="0">
              <a:solidFill>
                <a:schemeClr val="dk1"/>
              </a:solidFill>
              <a:latin typeface="Calibri"/>
              <a:ea typeface="Calibri"/>
              <a:cs typeface="Calibri"/>
              <a:sym typeface="Calibri"/>
            </a:endParaRPr>
          </a:p>
          <a:p>
            <a:r>
              <a:rPr lang="en-US" b="1" dirty="0">
                <a:solidFill>
                  <a:srgbClr val="FF0000"/>
                </a:solidFill>
                <a:ea typeface="Calibri"/>
                <a:cs typeface="Calibri"/>
                <a:sym typeface="Calibri"/>
              </a:rPr>
              <a:t>6) Buffer_Storing_and_Padding.cpp :</a:t>
            </a:r>
            <a:r>
              <a:rPr lang="en-US" dirty="0">
                <a:solidFill>
                  <a:srgbClr val="FF0000"/>
                </a:solidFill>
                <a:ea typeface="Calibri"/>
                <a:cs typeface="Calibri"/>
                <a:sym typeface="Calibri"/>
              </a:rPr>
              <a:t> </a:t>
            </a:r>
            <a:r>
              <a:rPr lang="en-US" dirty="0">
                <a:solidFill>
                  <a:schemeClr val="dk1"/>
                </a:solidFill>
                <a:ea typeface="Calibri"/>
                <a:cs typeface="Calibri"/>
                <a:sym typeface="Calibri"/>
              </a:rPr>
              <a:t>Consists of </a:t>
            </a:r>
            <a:r>
              <a:rPr lang="en-US" b="1" dirty="0" err="1">
                <a:solidFill>
                  <a:srgbClr val="4C31BF"/>
                </a:solidFill>
                <a:ea typeface="Calibri"/>
                <a:cs typeface="Calibri"/>
                <a:sym typeface="Calibri"/>
              </a:rPr>
              <a:t>Store_into_Buffer</a:t>
            </a:r>
            <a:r>
              <a:rPr lang="en-US" b="1" dirty="0">
                <a:solidFill>
                  <a:srgbClr val="4C31BF"/>
                </a:solidFill>
                <a:ea typeface="Calibri"/>
                <a:cs typeface="Calibri"/>
                <a:sym typeface="Calibri"/>
              </a:rPr>
              <a:t> </a:t>
            </a:r>
            <a:r>
              <a:rPr lang="en-US" dirty="0">
                <a:solidFill>
                  <a:schemeClr val="dk1"/>
                </a:solidFill>
                <a:ea typeface="Calibri"/>
                <a:cs typeface="Calibri"/>
                <a:sym typeface="Calibri"/>
              </a:rPr>
              <a:t>module for storing elements into the buffer and adding/removing padding  to/from the buffer .</a:t>
            </a:r>
            <a:endParaRPr lang="en-US" b="1" dirty="0">
              <a:solidFill>
                <a:schemeClr val="dk1"/>
              </a:solidFill>
              <a:ea typeface="Calibri"/>
              <a:cs typeface="Calibri"/>
              <a:sym typeface="Calibri"/>
            </a:endParaRPr>
          </a:p>
          <a:p>
            <a:endParaRPr lang="en-US" b="1" dirty="0" smtClean="0">
              <a:solidFill>
                <a:srgbClr val="FF0000"/>
              </a:solidFill>
              <a:latin typeface="Calibri"/>
              <a:ea typeface="Calibri"/>
              <a:cs typeface="Calibri"/>
              <a:sym typeface="Calibri"/>
            </a:endParaRPr>
          </a:p>
          <a:p>
            <a:r>
              <a:rPr lang="en-US" b="1" dirty="0">
                <a:solidFill>
                  <a:srgbClr val="FF0000"/>
                </a:solidFill>
                <a:latin typeface="Calibri"/>
                <a:ea typeface="Calibri"/>
                <a:cs typeface="Calibri"/>
                <a:sym typeface="Calibri"/>
              </a:rPr>
              <a:t>7</a:t>
            </a:r>
            <a:r>
              <a:rPr lang="en-US" b="1" dirty="0" smtClean="0">
                <a:solidFill>
                  <a:srgbClr val="FF0000"/>
                </a:solidFill>
                <a:latin typeface="Calibri"/>
                <a:ea typeface="Calibri"/>
                <a:cs typeface="Calibri"/>
                <a:sym typeface="Calibri"/>
              </a:rPr>
              <a:t>) </a:t>
            </a:r>
            <a:r>
              <a:rPr lang="en-US" b="1" dirty="0">
                <a:solidFill>
                  <a:srgbClr val="FF0000"/>
                </a:solidFill>
                <a:ea typeface="Calibri"/>
                <a:cs typeface="Calibri"/>
                <a:sym typeface="Calibri"/>
              </a:rPr>
              <a:t>Pixel_Labelling.cpp </a:t>
            </a:r>
            <a:r>
              <a:rPr lang="en-US" b="1" dirty="0">
                <a:solidFill>
                  <a:srgbClr val="FF0000"/>
                </a:solidFill>
                <a:latin typeface="Calibri"/>
                <a:ea typeface="Calibri"/>
                <a:cs typeface="Calibri"/>
                <a:sym typeface="Calibri"/>
              </a:rPr>
              <a:t>:</a:t>
            </a:r>
            <a:r>
              <a:rPr lang="en-US" dirty="0">
                <a:solidFill>
                  <a:srgbClr val="FF0000"/>
                </a:solidFill>
                <a:latin typeface="Calibri"/>
                <a:ea typeface="Calibri"/>
                <a:cs typeface="Calibri"/>
                <a:sym typeface="Calibri"/>
              </a:rPr>
              <a:t> </a:t>
            </a:r>
            <a:r>
              <a:rPr lang="en-US" dirty="0">
                <a:solidFill>
                  <a:schemeClr val="dk1"/>
                </a:solidFill>
                <a:ea typeface="Calibri"/>
                <a:cs typeface="Calibri"/>
                <a:sym typeface="Calibri"/>
              </a:rPr>
              <a:t>Consists of </a:t>
            </a:r>
            <a:r>
              <a:rPr lang="en-IN" b="1" dirty="0" err="1">
                <a:solidFill>
                  <a:srgbClr val="4C31BF"/>
                </a:solidFill>
              </a:rPr>
              <a:t>Assign_and_Connect</a:t>
            </a:r>
            <a:r>
              <a:rPr lang="en-US" b="1" dirty="0">
                <a:solidFill>
                  <a:srgbClr val="4C31BF"/>
                </a:solidFill>
                <a:ea typeface="Calibri"/>
                <a:cs typeface="Calibri"/>
                <a:sym typeface="Calibri"/>
              </a:rPr>
              <a:t>, </a:t>
            </a:r>
            <a:r>
              <a:rPr lang="en-IN" b="1" dirty="0" err="1">
                <a:solidFill>
                  <a:srgbClr val="4C31BF"/>
                </a:solidFill>
              </a:rPr>
              <a:t>Find_Nearby_Labels</a:t>
            </a:r>
            <a:r>
              <a:rPr lang="en-IN" b="1" dirty="0">
                <a:solidFill>
                  <a:srgbClr val="4C31BF"/>
                </a:solidFill>
              </a:rPr>
              <a:t>, </a:t>
            </a:r>
            <a:r>
              <a:rPr lang="en-IN" b="1" dirty="0" err="1">
                <a:solidFill>
                  <a:srgbClr val="4C31BF"/>
                </a:solidFill>
              </a:rPr>
              <a:t>Find_Connected_Labels</a:t>
            </a:r>
            <a:r>
              <a:rPr lang="en-IN" dirty="0"/>
              <a:t> and</a:t>
            </a:r>
            <a:r>
              <a:rPr lang="en-IN" b="1" dirty="0">
                <a:solidFill>
                  <a:srgbClr val="4C31BF"/>
                </a:solidFill>
              </a:rPr>
              <a:t> </a:t>
            </a:r>
            <a:r>
              <a:rPr lang="en-IN" b="1" dirty="0" err="1">
                <a:solidFill>
                  <a:srgbClr val="4C31BF"/>
                </a:solidFill>
              </a:rPr>
              <a:t>Update_Previous_Row_and_Label</a:t>
            </a:r>
            <a:r>
              <a:rPr lang="en-IN" dirty="0"/>
              <a:t> modules </a:t>
            </a:r>
            <a:r>
              <a:rPr lang="en-US" dirty="0">
                <a:solidFill>
                  <a:schemeClr val="dk1"/>
                </a:solidFill>
                <a:ea typeface="Calibri"/>
                <a:cs typeface="Calibri"/>
                <a:sym typeface="Calibri"/>
              </a:rPr>
              <a:t>for labelling the pixels.</a:t>
            </a:r>
            <a:endParaRPr lang="en-US" dirty="0" smtClean="0">
              <a:solidFill>
                <a:schemeClr val="dk1"/>
              </a:solidFill>
              <a:latin typeface="Calibri"/>
              <a:ea typeface="Calibri"/>
              <a:cs typeface="Calibri"/>
              <a:sym typeface="Calibri"/>
            </a:endParaRPr>
          </a:p>
          <a:p>
            <a:endParaRPr lang="en-US" dirty="0">
              <a:solidFill>
                <a:schemeClr val="dk1"/>
              </a:solidFill>
              <a:latin typeface="Calibri"/>
              <a:ea typeface="Calibri"/>
              <a:cs typeface="Calibri"/>
              <a:sym typeface="Calibri"/>
            </a:endParaRPr>
          </a:p>
          <a:p>
            <a:r>
              <a:rPr lang="en-US" b="1" dirty="0" smtClean="0">
                <a:solidFill>
                  <a:srgbClr val="FF0000"/>
                </a:solidFill>
                <a:ea typeface="Calibri"/>
                <a:cs typeface="Calibri"/>
                <a:sym typeface="Calibri"/>
              </a:rPr>
              <a:t>8)  Tracing_and_Computation.cpp </a:t>
            </a:r>
            <a:r>
              <a:rPr lang="en-US" b="1" dirty="0">
                <a:solidFill>
                  <a:srgbClr val="FF0000"/>
                </a:solidFill>
                <a:ea typeface="Calibri"/>
                <a:cs typeface="Calibri"/>
                <a:sym typeface="Calibri"/>
              </a:rPr>
              <a:t>:</a:t>
            </a:r>
            <a:r>
              <a:rPr lang="en-US" dirty="0">
                <a:solidFill>
                  <a:srgbClr val="FF0000"/>
                </a:solidFill>
                <a:ea typeface="Calibri"/>
                <a:cs typeface="Calibri"/>
                <a:sym typeface="Calibri"/>
              </a:rPr>
              <a:t> </a:t>
            </a:r>
            <a:r>
              <a:rPr lang="en-US" dirty="0">
                <a:solidFill>
                  <a:schemeClr val="dk1"/>
                </a:solidFill>
                <a:ea typeface="Calibri"/>
                <a:cs typeface="Calibri"/>
                <a:sym typeface="Calibri"/>
              </a:rPr>
              <a:t>Consists of </a:t>
            </a:r>
            <a:r>
              <a:rPr lang="en-IN" b="1" dirty="0" err="1" smtClean="0">
                <a:solidFill>
                  <a:srgbClr val="4C31BF"/>
                </a:solidFill>
              </a:rPr>
              <a:t>Merge_Labels</a:t>
            </a:r>
            <a:r>
              <a:rPr lang="en-US" b="1" dirty="0" smtClean="0">
                <a:solidFill>
                  <a:srgbClr val="4C31BF"/>
                </a:solidFill>
                <a:ea typeface="Calibri"/>
                <a:cs typeface="Calibri"/>
                <a:sym typeface="Calibri"/>
              </a:rPr>
              <a:t>, </a:t>
            </a:r>
            <a:r>
              <a:rPr lang="en-IN" b="1" dirty="0" err="1" smtClean="0">
                <a:solidFill>
                  <a:srgbClr val="4C31BF"/>
                </a:solidFill>
              </a:rPr>
              <a:t>Change_Reference</a:t>
            </a:r>
            <a:r>
              <a:rPr lang="en-IN" b="1" dirty="0" smtClean="0">
                <a:solidFill>
                  <a:srgbClr val="4C31BF"/>
                </a:solidFill>
              </a:rPr>
              <a:t>, </a:t>
            </a:r>
            <a:r>
              <a:rPr lang="en-IN" b="1" dirty="0" err="1" smtClean="0">
                <a:solidFill>
                  <a:srgbClr val="4C31BF"/>
                </a:solidFill>
              </a:rPr>
              <a:t>Path_Compression</a:t>
            </a:r>
            <a:r>
              <a:rPr lang="en-IN" b="1" dirty="0" smtClean="0">
                <a:solidFill>
                  <a:srgbClr val="4C31BF"/>
                </a:solidFill>
              </a:rPr>
              <a:t>, </a:t>
            </a:r>
            <a:r>
              <a:rPr lang="en-IN" b="1" dirty="0" err="1" smtClean="0">
                <a:solidFill>
                  <a:srgbClr val="4C31BF"/>
                </a:solidFill>
              </a:rPr>
              <a:t>Recompute_Label_Attributes</a:t>
            </a:r>
            <a:r>
              <a:rPr lang="en-IN" dirty="0" smtClean="0"/>
              <a:t> and </a:t>
            </a:r>
            <a:r>
              <a:rPr lang="en-IN" b="1" dirty="0" smtClean="0">
                <a:solidFill>
                  <a:srgbClr val="4C31BF"/>
                </a:solidFill>
              </a:rPr>
              <a:t>Recycle</a:t>
            </a:r>
            <a:r>
              <a:rPr lang="en-IN" dirty="0"/>
              <a:t> </a:t>
            </a:r>
            <a:r>
              <a:rPr lang="en-IN" dirty="0" smtClean="0"/>
              <a:t>modules </a:t>
            </a:r>
            <a:r>
              <a:rPr lang="en-US" dirty="0">
                <a:solidFill>
                  <a:schemeClr val="dk1"/>
                </a:solidFill>
                <a:ea typeface="Calibri"/>
                <a:cs typeface="Calibri"/>
                <a:sym typeface="Calibri"/>
              </a:rPr>
              <a:t>for </a:t>
            </a:r>
            <a:r>
              <a:rPr lang="en-US" dirty="0" smtClean="0">
                <a:solidFill>
                  <a:schemeClr val="dk1"/>
                </a:solidFill>
                <a:ea typeface="Calibri"/>
                <a:cs typeface="Calibri"/>
                <a:sym typeface="Calibri"/>
              </a:rPr>
              <a:t>merging and updating label's information.</a:t>
            </a:r>
          </a:p>
          <a:p>
            <a:endParaRPr b="1" dirty="0">
              <a:solidFill>
                <a:schemeClr val="dk1"/>
              </a:solidFill>
              <a:latin typeface="Calibri"/>
              <a:ea typeface="Calibri"/>
              <a:cs typeface="Calibri"/>
              <a:sym typeface="Calibri"/>
            </a:endParaRPr>
          </a:p>
          <a:p>
            <a:r>
              <a:rPr lang="en-US" b="1" dirty="0">
                <a:solidFill>
                  <a:srgbClr val="FF0000"/>
                </a:solidFill>
                <a:latin typeface="Calibri"/>
                <a:ea typeface="Calibri"/>
                <a:cs typeface="Calibri"/>
                <a:sym typeface="Calibri"/>
              </a:rPr>
              <a:t># Note: </a:t>
            </a:r>
            <a:r>
              <a:rPr lang="en-US" dirty="0">
                <a:solidFill>
                  <a:schemeClr val="dk1"/>
                </a:solidFill>
                <a:latin typeface="Calibri"/>
                <a:ea typeface="Calibri"/>
                <a:cs typeface="Calibri"/>
                <a:sym typeface="Calibri"/>
              </a:rPr>
              <a:t>The </a:t>
            </a:r>
            <a:r>
              <a:rPr lang="en-US" b="1" dirty="0">
                <a:solidFill>
                  <a:schemeClr val="dk1"/>
                </a:solidFill>
                <a:latin typeface="Calibri"/>
                <a:ea typeface="Calibri"/>
                <a:cs typeface="Calibri"/>
                <a:sym typeface="Calibri"/>
              </a:rPr>
              <a:t>'Solution using Thread' </a:t>
            </a:r>
            <a:r>
              <a:rPr lang="en-US" dirty="0">
                <a:solidFill>
                  <a:schemeClr val="dk1"/>
                </a:solidFill>
                <a:latin typeface="Calibri"/>
                <a:ea typeface="Calibri"/>
                <a:cs typeface="Calibri"/>
                <a:sym typeface="Calibri"/>
              </a:rPr>
              <a:t>folder also consists of 1 additional</a:t>
            </a:r>
            <a:r>
              <a:rPr lang="en-US" b="1" dirty="0">
                <a:solidFill>
                  <a:schemeClr val="dk1"/>
                </a:solidFill>
                <a:latin typeface="Calibri"/>
                <a:ea typeface="Calibri"/>
                <a:cs typeface="Calibri"/>
                <a:sym typeface="Calibri"/>
              </a:rPr>
              <a:t> 'Dependencies' </a:t>
            </a:r>
            <a:r>
              <a:rPr lang="en-US" dirty="0">
                <a:solidFill>
                  <a:schemeClr val="dk1"/>
                </a:solidFill>
                <a:latin typeface="Calibri"/>
                <a:ea typeface="Calibri"/>
                <a:cs typeface="Calibri"/>
                <a:sym typeface="Calibri"/>
              </a:rPr>
              <a:t>folder which consists of external </a:t>
            </a:r>
            <a:r>
              <a:rPr lang="en-US" b="1" dirty="0">
                <a:solidFill>
                  <a:schemeClr val="dk1"/>
                </a:solidFill>
                <a:latin typeface="Calibri"/>
                <a:ea typeface="Calibri"/>
                <a:cs typeface="Calibri"/>
                <a:sym typeface="Calibri"/>
              </a:rPr>
              <a:t>'MinGW-w64'</a:t>
            </a:r>
            <a:r>
              <a:rPr lang="en-US" dirty="0">
                <a:solidFill>
                  <a:schemeClr val="dk1"/>
                </a:solidFill>
                <a:latin typeface="Calibri"/>
                <a:ea typeface="Calibri"/>
                <a:cs typeface="Calibri"/>
                <a:sym typeface="Calibri"/>
              </a:rPr>
              <a:t> compatible libraries required for threading. </a:t>
            </a:r>
            <a:endParaRPr dirty="0">
              <a:solidFill>
                <a:srgbClr val="FF0000"/>
              </a:solidFill>
              <a:latin typeface="Calibri"/>
              <a:ea typeface="Calibri"/>
              <a:cs typeface="Calibri"/>
              <a:sym typeface="Calibri"/>
            </a:endParaRPr>
          </a:p>
          <a:p>
            <a:endParaRPr b="1" dirty="0">
              <a:solidFill>
                <a:srgbClr val="FF0000"/>
              </a:solidFill>
              <a:latin typeface="Calibri"/>
              <a:ea typeface="Calibri"/>
              <a:cs typeface="Calibri"/>
              <a:sym typeface="Calibri"/>
            </a:endParaRPr>
          </a:p>
          <a:p>
            <a:r>
              <a:rPr lang="en-US" b="1" dirty="0">
                <a:solidFill>
                  <a:srgbClr val="FF0000"/>
                </a:solidFill>
                <a:latin typeface="Calibri"/>
                <a:ea typeface="Calibri"/>
                <a:cs typeface="Calibri"/>
                <a:sym typeface="Calibri"/>
              </a:rPr>
              <a:t># Note:</a:t>
            </a:r>
            <a:r>
              <a:rPr lang="en-US" b="1"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Sample test input .csv file is 'Testing_mode.csv' present inside 'CSV Files' folder. This is also the file that our program will read in Test Mode.</a:t>
            </a: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617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2"/>
          <p:cNvSpPr txBox="1"/>
          <p:nvPr/>
        </p:nvSpPr>
        <p:spPr>
          <a:xfrm>
            <a:off x="251520" y="-20967"/>
            <a:ext cx="8568952" cy="2369847"/>
          </a:xfrm>
          <a:prstGeom prst="rect">
            <a:avLst/>
          </a:prstGeom>
          <a:noFill/>
          <a:ln>
            <a:noFill/>
          </a:ln>
        </p:spPr>
        <p:txBody>
          <a:bodyPr spcFirstLastPara="1" wrap="square" lIns="91428" tIns="45704" rIns="91428" bIns="45704" anchor="t" anchorCtr="0">
            <a:spAutoFit/>
          </a:bodyPr>
          <a:lstStyle/>
          <a:p>
            <a:pPr algn="ctr"/>
            <a:r>
              <a:rPr lang="en-US" sz="7400" b="1" dirty="0">
                <a:solidFill>
                  <a:srgbClr val="FF0000"/>
                </a:solidFill>
                <a:latin typeface="Calibri"/>
                <a:ea typeface="Calibri"/>
                <a:cs typeface="Calibri"/>
                <a:sym typeface="Calibri"/>
              </a:rPr>
              <a:t>Instructions for the Execution Steps</a:t>
            </a:r>
            <a:endParaRPr sz="5000" b="1" dirty="0">
              <a:solidFill>
                <a:srgbClr val="FF0000"/>
              </a:solidFill>
              <a:latin typeface="Calibri"/>
              <a:ea typeface="Calibri"/>
              <a:cs typeface="Calibri"/>
              <a:sym typeface="Calibri"/>
            </a:endParaRPr>
          </a:p>
        </p:txBody>
      </p:sp>
      <p:sp>
        <p:nvSpPr>
          <p:cNvPr id="3" name="Rectangle 2"/>
          <p:cNvSpPr/>
          <p:nvPr/>
        </p:nvSpPr>
        <p:spPr>
          <a:xfrm>
            <a:off x="395536" y="3097991"/>
            <a:ext cx="8280920" cy="3139321"/>
          </a:xfrm>
          <a:prstGeom prst="rect">
            <a:avLst/>
          </a:prstGeom>
        </p:spPr>
        <p:txBody>
          <a:bodyPr wrap="square">
            <a:spAutoFit/>
          </a:bodyPr>
          <a:lstStyle/>
          <a:p>
            <a:r>
              <a:rPr lang="en-US" dirty="0" smtClean="0"/>
              <a:t>Instructions are same as that given in previous solution. But this time the terminal won't display the </a:t>
            </a:r>
            <a:r>
              <a:rPr lang="en-US" dirty="0" err="1" smtClean="0"/>
              <a:t>thresholded</a:t>
            </a:r>
            <a:r>
              <a:rPr lang="en-US" dirty="0" smtClean="0"/>
              <a:t> values of the pixels. Instead, the terminal would display the information pertaining to each label (</a:t>
            </a:r>
            <a:r>
              <a:rPr lang="en-US" dirty="0" err="1" smtClean="0"/>
              <a:t>i.e</a:t>
            </a:r>
            <a:r>
              <a:rPr lang="en-US" dirty="0" smtClean="0"/>
              <a:t>, coordinates of the smallest encompassing rectangle of the label and total count of elements in that label).</a:t>
            </a:r>
          </a:p>
          <a:p>
            <a:endParaRPr lang="en-US" dirty="0"/>
          </a:p>
          <a:p>
            <a:r>
              <a:rPr lang="en-US" dirty="0" smtClean="0"/>
              <a:t>The </a:t>
            </a:r>
            <a:r>
              <a:rPr lang="en-US" dirty="0" err="1" smtClean="0"/>
              <a:t>thresholded</a:t>
            </a:r>
            <a:r>
              <a:rPr lang="en-US" dirty="0" smtClean="0"/>
              <a:t> values of the pixels would instead be stored in the </a:t>
            </a:r>
            <a:r>
              <a:rPr lang="en-US" b="1" dirty="0" smtClean="0"/>
              <a:t>'Output.csv' </a:t>
            </a:r>
            <a:r>
              <a:rPr lang="en-US" dirty="0" smtClean="0"/>
              <a:t>for both Testing </a:t>
            </a:r>
            <a:r>
              <a:rPr lang="en-US" dirty="0"/>
              <a:t>M</a:t>
            </a:r>
            <a:r>
              <a:rPr lang="en-US" dirty="0" smtClean="0"/>
              <a:t>ode and Random Generator Mode file present inside the following directories:</a:t>
            </a:r>
          </a:p>
          <a:p>
            <a:endParaRPr lang="en-US" dirty="0" smtClean="0"/>
          </a:p>
          <a:p>
            <a:r>
              <a:rPr lang="en-US" dirty="0" err="1" smtClean="0">
                <a:solidFill>
                  <a:srgbClr val="FF0000"/>
                </a:solidFill>
              </a:rPr>
              <a:t>CynLr</a:t>
            </a:r>
            <a:r>
              <a:rPr lang="en-US" dirty="0" smtClean="0">
                <a:solidFill>
                  <a:srgbClr val="FF0000"/>
                </a:solidFill>
              </a:rPr>
              <a:t>\Solution </a:t>
            </a:r>
            <a:r>
              <a:rPr lang="en-US" dirty="0">
                <a:solidFill>
                  <a:srgbClr val="FF0000"/>
                </a:solidFill>
              </a:rPr>
              <a:t>using Thread\CSV </a:t>
            </a:r>
            <a:r>
              <a:rPr lang="en-US" dirty="0" smtClean="0">
                <a:solidFill>
                  <a:srgbClr val="FF0000"/>
                </a:solidFill>
              </a:rPr>
              <a:t>Files</a:t>
            </a:r>
          </a:p>
          <a:p>
            <a:r>
              <a:rPr lang="en-US" dirty="0" err="1">
                <a:solidFill>
                  <a:srgbClr val="FF0000"/>
                </a:solidFill>
              </a:rPr>
              <a:t>CynLr</a:t>
            </a:r>
            <a:r>
              <a:rPr lang="en-US" dirty="0">
                <a:solidFill>
                  <a:srgbClr val="FF0000"/>
                </a:solidFill>
              </a:rPr>
              <a:t>\Solution </a:t>
            </a:r>
            <a:r>
              <a:rPr lang="en-US" dirty="0" smtClean="0">
                <a:solidFill>
                  <a:srgbClr val="FF0000"/>
                </a:solidFill>
              </a:rPr>
              <a:t>without using </a:t>
            </a:r>
            <a:r>
              <a:rPr lang="en-US" dirty="0">
                <a:solidFill>
                  <a:srgbClr val="FF0000"/>
                </a:solidFill>
              </a:rPr>
              <a:t>Thread\CSV </a:t>
            </a:r>
            <a:r>
              <a:rPr lang="en-US" dirty="0" smtClean="0">
                <a:solidFill>
                  <a:srgbClr val="FF0000"/>
                </a:solidFill>
              </a:rPr>
              <a:t>Files</a:t>
            </a:r>
            <a:endParaRPr lang="en-US" dirty="0">
              <a:solidFill>
                <a:srgbClr val="FF0000"/>
              </a:solidFill>
            </a:endParaRPr>
          </a:p>
        </p:txBody>
      </p:sp>
    </p:spTree>
    <p:extLst>
      <p:ext uri="{BB962C8B-B14F-4D97-AF65-F5344CB8AC3E}">
        <p14:creationId xmlns:p14="http://schemas.microsoft.com/office/powerpoint/2010/main" val="1851906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5"/>
          <p:cNvSpPr txBox="1"/>
          <p:nvPr/>
        </p:nvSpPr>
        <p:spPr>
          <a:xfrm>
            <a:off x="283442" y="1222374"/>
            <a:ext cx="8568952" cy="4216507"/>
          </a:xfrm>
          <a:prstGeom prst="rect">
            <a:avLst/>
          </a:prstGeom>
          <a:noFill/>
          <a:ln>
            <a:noFill/>
          </a:ln>
        </p:spPr>
        <p:txBody>
          <a:bodyPr spcFirstLastPara="1" wrap="square" lIns="91428" tIns="45704" rIns="91428" bIns="45704" anchor="t" anchorCtr="0">
            <a:spAutoFit/>
          </a:bodyPr>
          <a:lstStyle/>
          <a:p>
            <a:pPr algn="ctr"/>
            <a:r>
              <a:rPr lang="en-US" sz="6700" b="1" dirty="0">
                <a:solidFill>
                  <a:srgbClr val="FF0000"/>
                </a:solidFill>
                <a:latin typeface="Calibri"/>
                <a:ea typeface="Calibri"/>
                <a:cs typeface="Calibri"/>
                <a:sym typeface="Calibri"/>
              </a:rPr>
              <a:t>Mechanism of Communication between process blocks</a:t>
            </a:r>
            <a:endParaRPr sz="450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62292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6;p14"/>
          <p:cNvSpPr/>
          <p:nvPr/>
        </p:nvSpPr>
        <p:spPr>
          <a:xfrm>
            <a:off x="6165412" y="5512774"/>
            <a:ext cx="1872208" cy="1066222"/>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8" name="Google Shape;277;p14"/>
          <p:cNvCxnSpPr/>
          <p:nvPr/>
        </p:nvCxnSpPr>
        <p:spPr>
          <a:xfrm flipV="1">
            <a:off x="6453444" y="5506154"/>
            <a:ext cx="0" cy="1072842"/>
          </a:xfrm>
          <a:prstGeom prst="straightConnector1">
            <a:avLst/>
          </a:prstGeom>
          <a:noFill/>
          <a:ln w="28575" cap="flat" cmpd="sng">
            <a:solidFill>
              <a:schemeClr val="dk1"/>
            </a:solidFill>
            <a:prstDash val="solid"/>
            <a:round/>
            <a:headEnd type="none" w="sm" len="sm"/>
            <a:tailEnd type="none" w="sm" len="sm"/>
          </a:ln>
        </p:spPr>
      </p:cxnSp>
      <p:cxnSp>
        <p:nvCxnSpPr>
          <p:cNvPr id="9" name="Google Shape;278;p14"/>
          <p:cNvCxnSpPr/>
          <p:nvPr/>
        </p:nvCxnSpPr>
        <p:spPr>
          <a:xfrm rot="10800000" flipH="1">
            <a:off x="6165412" y="5502882"/>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0" name="Google Shape;279;p14"/>
          <p:cNvCxnSpPr/>
          <p:nvPr/>
        </p:nvCxnSpPr>
        <p:spPr>
          <a:xfrm rot="10800000" flipH="1">
            <a:off x="6165412" y="656415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1" name="Google Shape;280;p14"/>
          <p:cNvCxnSpPr/>
          <p:nvPr/>
        </p:nvCxnSpPr>
        <p:spPr>
          <a:xfrm flipV="1">
            <a:off x="6168107" y="5512774"/>
            <a:ext cx="1" cy="1051381"/>
          </a:xfrm>
          <a:prstGeom prst="straightConnector1">
            <a:avLst/>
          </a:prstGeom>
          <a:noFill/>
          <a:ln w="28575" cap="flat" cmpd="sng">
            <a:solidFill>
              <a:schemeClr val="dk1"/>
            </a:solidFill>
            <a:prstDash val="solid"/>
            <a:round/>
            <a:headEnd type="none" w="sm" len="sm"/>
            <a:tailEnd type="none" w="sm" len="sm"/>
          </a:ln>
        </p:spPr>
      </p:cxnSp>
      <p:sp>
        <p:nvSpPr>
          <p:cNvPr id="12" name="Google Shape;229;p12"/>
          <p:cNvSpPr/>
          <p:nvPr/>
        </p:nvSpPr>
        <p:spPr>
          <a:xfrm>
            <a:off x="6366904" y="5763689"/>
            <a:ext cx="1755448" cy="369300"/>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latin typeface="Calibri"/>
                <a:ea typeface="Calibri"/>
                <a:cs typeface="Calibri"/>
                <a:sym typeface="Calibri"/>
              </a:rPr>
              <a:t>Labelled Buffer</a:t>
            </a:r>
            <a:endParaRPr dirty="0">
              <a:solidFill>
                <a:schemeClr val="lt1"/>
              </a:solidFill>
              <a:latin typeface="Calibri"/>
              <a:ea typeface="Calibri"/>
              <a:cs typeface="Calibri"/>
              <a:sym typeface="Calibri"/>
            </a:endParaRPr>
          </a:p>
        </p:txBody>
      </p:sp>
      <p:sp>
        <p:nvSpPr>
          <p:cNvPr id="14" name="Google Shape;276;p14"/>
          <p:cNvSpPr/>
          <p:nvPr/>
        </p:nvSpPr>
        <p:spPr>
          <a:xfrm>
            <a:off x="4644906" y="198535"/>
            <a:ext cx="1872208" cy="1060334"/>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15" name="Google Shape;277;p14"/>
          <p:cNvCxnSpPr/>
          <p:nvPr/>
        </p:nvCxnSpPr>
        <p:spPr>
          <a:xfrm flipV="1">
            <a:off x="4932938" y="198534"/>
            <a:ext cx="0" cy="1065282"/>
          </a:xfrm>
          <a:prstGeom prst="straightConnector1">
            <a:avLst/>
          </a:prstGeom>
          <a:noFill/>
          <a:ln w="28575" cap="flat" cmpd="sng">
            <a:solidFill>
              <a:schemeClr val="dk1"/>
            </a:solidFill>
            <a:prstDash val="solid"/>
            <a:round/>
            <a:headEnd type="none" w="sm" len="sm"/>
            <a:tailEnd type="none" w="sm" len="sm"/>
          </a:ln>
        </p:spPr>
      </p:cxnSp>
      <p:cxnSp>
        <p:nvCxnSpPr>
          <p:cNvPr id="16" name="Google Shape;278;p14"/>
          <p:cNvCxnSpPr/>
          <p:nvPr/>
        </p:nvCxnSpPr>
        <p:spPr>
          <a:xfrm rot="10800000" flipH="1">
            <a:off x="4644906" y="188641"/>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7" name="Google Shape;279;p14"/>
          <p:cNvCxnSpPr/>
          <p:nvPr/>
        </p:nvCxnSpPr>
        <p:spPr>
          <a:xfrm rot="10800000" flipH="1">
            <a:off x="4644906" y="1258869"/>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8" name="Google Shape;280;p14"/>
          <p:cNvCxnSpPr/>
          <p:nvPr/>
        </p:nvCxnSpPr>
        <p:spPr>
          <a:xfrm flipH="1" flipV="1">
            <a:off x="4644906" y="198534"/>
            <a:ext cx="17919" cy="1070228"/>
          </a:xfrm>
          <a:prstGeom prst="straightConnector1">
            <a:avLst/>
          </a:prstGeom>
          <a:noFill/>
          <a:ln w="28575" cap="flat" cmpd="sng">
            <a:solidFill>
              <a:schemeClr val="dk1"/>
            </a:solidFill>
            <a:prstDash val="solid"/>
            <a:round/>
            <a:headEnd type="none" w="sm" len="sm"/>
            <a:tailEnd type="none" w="sm" len="sm"/>
          </a:ln>
        </p:spPr>
      </p:cxnSp>
      <p:sp>
        <p:nvSpPr>
          <p:cNvPr id="19" name="Google Shape;229;p12"/>
          <p:cNvSpPr/>
          <p:nvPr/>
        </p:nvSpPr>
        <p:spPr>
          <a:xfrm>
            <a:off x="4854290" y="498191"/>
            <a:ext cx="1662826" cy="338522"/>
          </a:xfrm>
          <a:prstGeom prst="rect">
            <a:avLst/>
          </a:prstGeom>
          <a:noFill/>
          <a:ln>
            <a:noFill/>
          </a:ln>
        </p:spPr>
        <p:txBody>
          <a:bodyPr spcFirstLastPara="1" wrap="square" lIns="91428" tIns="45704" rIns="91428" bIns="45704" anchor="t" anchorCtr="0">
            <a:spAutoFit/>
          </a:bodyPr>
          <a:lstStyle/>
          <a:p>
            <a:pPr algn="ctr"/>
            <a:r>
              <a:rPr lang="en-US" sz="1600" b="1" dirty="0" smtClean="0">
                <a:solidFill>
                  <a:schemeClr val="lt1"/>
                </a:solidFill>
                <a:latin typeface="Calibri"/>
                <a:ea typeface="Calibri"/>
                <a:cs typeface="Calibri"/>
                <a:sym typeface="Calibri"/>
              </a:rPr>
              <a:t>Available Labels</a:t>
            </a:r>
            <a:endParaRPr sz="1600" dirty="0">
              <a:solidFill>
                <a:schemeClr val="lt1"/>
              </a:solidFill>
              <a:latin typeface="Calibri"/>
              <a:ea typeface="Calibri"/>
              <a:cs typeface="Calibri"/>
              <a:sym typeface="Calibri"/>
            </a:endParaRPr>
          </a:p>
        </p:txBody>
      </p:sp>
      <p:sp>
        <p:nvSpPr>
          <p:cNvPr id="20" name="Google Shape;276;p14"/>
          <p:cNvSpPr/>
          <p:nvPr/>
        </p:nvSpPr>
        <p:spPr>
          <a:xfrm>
            <a:off x="3523294" y="5539947"/>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21" name="Google Shape;277;p14"/>
          <p:cNvCxnSpPr/>
          <p:nvPr/>
        </p:nvCxnSpPr>
        <p:spPr>
          <a:xfrm rot="10800000">
            <a:off x="3811326" y="5533327"/>
            <a:ext cx="0" cy="1143680"/>
          </a:xfrm>
          <a:prstGeom prst="straightConnector1">
            <a:avLst/>
          </a:prstGeom>
          <a:noFill/>
          <a:ln w="28575" cap="flat" cmpd="sng">
            <a:solidFill>
              <a:schemeClr val="dk1"/>
            </a:solidFill>
            <a:prstDash val="solid"/>
            <a:round/>
            <a:headEnd type="none" w="sm" len="sm"/>
            <a:tailEnd type="none" w="sm" len="sm"/>
          </a:ln>
        </p:spPr>
      </p:cxnSp>
      <p:cxnSp>
        <p:nvCxnSpPr>
          <p:cNvPr id="22" name="Google Shape;278;p14"/>
          <p:cNvCxnSpPr/>
          <p:nvPr/>
        </p:nvCxnSpPr>
        <p:spPr>
          <a:xfrm rot="10800000" flipH="1">
            <a:off x="3523294" y="553005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3" name="Google Shape;279;p14"/>
          <p:cNvCxnSpPr/>
          <p:nvPr/>
        </p:nvCxnSpPr>
        <p:spPr>
          <a:xfrm rot="10800000" flipH="1">
            <a:off x="3523294" y="666711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4" name="Google Shape;280;p14"/>
          <p:cNvCxnSpPr/>
          <p:nvPr/>
        </p:nvCxnSpPr>
        <p:spPr>
          <a:xfrm rot="10800000">
            <a:off x="3525990" y="5539947"/>
            <a:ext cx="0" cy="1143680"/>
          </a:xfrm>
          <a:prstGeom prst="straightConnector1">
            <a:avLst/>
          </a:prstGeom>
          <a:noFill/>
          <a:ln w="28575" cap="flat" cmpd="sng">
            <a:solidFill>
              <a:schemeClr val="dk1"/>
            </a:solidFill>
            <a:prstDash val="solid"/>
            <a:round/>
            <a:headEnd type="none" w="sm" len="sm"/>
            <a:tailEnd type="none" w="sm" len="sm"/>
          </a:ln>
        </p:spPr>
      </p:cxnSp>
      <p:sp>
        <p:nvSpPr>
          <p:cNvPr id="25" name="Google Shape;229;p12"/>
          <p:cNvSpPr/>
          <p:nvPr/>
        </p:nvSpPr>
        <p:spPr>
          <a:xfrm>
            <a:off x="3724786" y="5790862"/>
            <a:ext cx="1755448" cy="646298"/>
          </a:xfrm>
          <a:prstGeom prst="rect">
            <a:avLst/>
          </a:prstGeom>
          <a:noFill/>
          <a:ln>
            <a:noFill/>
          </a:ln>
        </p:spPr>
        <p:txBody>
          <a:bodyPr spcFirstLastPara="1" wrap="square" lIns="91428" tIns="45704" rIns="91428" bIns="45704" anchor="t" anchorCtr="0">
            <a:spAutoFit/>
          </a:bodyPr>
          <a:lstStyle/>
          <a:p>
            <a:pPr algn="ctr"/>
            <a:r>
              <a:rPr lang="en-US" b="1" dirty="0" err="1" smtClean="0">
                <a:solidFill>
                  <a:schemeClr val="lt1"/>
                </a:solidFill>
                <a:latin typeface="Calibri"/>
                <a:ea typeface="Calibri"/>
                <a:cs typeface="Calibri"/>
                <a:sym typeface="Calibri"/>
              </a:rPr>
              <a:t>Thresholded</a:t>
            </a:r>
            <a:r>
              <a:rPr lang="en-US" b="1" dirty="0" smtClean="0">
                <a:solidFill>
                  <a:schemeClr val="lt1"/>
                </a:solidFill>
                <a:latin typeface="Calibri"/>
                <a:ea typeface="Calibri"/>
                <a:cs typeface="Calibri"/>
                <a:sym typeface="Calibri"/>
              </a:rPr>
              <a:t> Buffer</a:t>
            </a:r>
            <a:endParaRPr dirty="0">
              <a:solidFill>
                <a:schemeClr val="lt1"/>
              </a:solidFill>
              <a:latin typeface="Calibri"/>
              <a:ea typeface="Calibri"/>
              <a:cs typeface="Calibri"/>
              <a:sym typeface="Calibri"/>
            </a:endParaRPr>
          </a:p>
        </p:txBody>
      </p:sp>
      <p:sp>
        <p:nvSpPr>
          <p:cNvPr id="26" name="Google Shape;276;p14"/>
          <p:cNvSpPr/>
          <p:nvPr/>
        </p:nvSpPr>
        <p:spPr>
          <a:xfrm>
            <a:off x="827584" y="5533327"/>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27" name="Google Shape;277;p14"/>
          <p:cNvCxnSpPr/>
          <p:nvPr/>
        </p:nvCxnSpPr>
        <p:spPr>
          <a:xfrm rot="10800000">
            <a:off x="1115616" y="5526707"/>
            <a:ext cx="0" cy="1143680"/>
          </a:xfrm>
          <a:prstGeom prst="straightConnector1">
            <a:avLst/>
          </a:prstGeom>
          <a:noFill/>
          <a:ln w="28575" cap="flat" cmpd="sng">
            <a:solidFill>
              <a:schemeClr val="dk1"/>
            </a:solidFill>
            <a:prstDash val="solid"/>
            <a:round/>
            <a:headEnd type="none" w="sm" len="sm"/>
            <a:tailEnd type="none" w="sm" len="sm"/>
          </a:ln>
        </p:spPr>
      </p:cxnSp>
      <p:cxnSp>
        <p:nvCxnSpPr>
          <p:cNvPr id="28" name="Google Shape;278;p14"/>
          <p:cNvCxnSpPr/>
          <p:nvPr/>
        </p:nvCxnSpPr>
        <p:spPr>
          <a:xfrm rot="10800000" flipH="1">
            <a:off x="827584" y="552343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29" name="Google Shape;279;p14"/>
          <p:cNvCxnSpPr/>
          <p:nvPr/>
        </p:nvCxnSpPr>
        <p:spPr>
          <a:xfrm rot="10800000" flipH="1">
            <a:off x="827584" y="6660495"/>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30" name="Google Shape;280;p14"/>
          <p:cNvCxnSpPr/>
          <p:nvPr/>
        </p:nvCxnSpPr>
        <p:spPr>
          <a:xfrm rot="10800000">
            <a:off x="830280" y="5533327"/>
            <a:ext cx="0" cy="1143680"/>
          </a:xfrm>
          <a:prstGeom prst="straightConnector1">
            <a:avLst/>
          </a:prstGeom>
          <a:noFill/>
          <a:ln w="28575" cap="flat" cmpd="sng">
            <a:solidFill>
              <a:schemeClr val="dk1"/>
            </a:solidFill>
            <a:prstDash val="solid"/>
            <a:round/>
            <a:headEnd type="none" w="sm" len="sm"/>
            <a:tailEnd type="none" w="sm" len="sm"/>
          </a:ln>
        </p:spPr>
      </p:cxnSp>
      <p:sp>
        <p:nvSpPr>
          <p:cNvPr id="31" name="Google Shape;229;p12"/>
          <p:cNvSpPr/>
          <p:nvPr/>
        </p:nvSpPr>
        <p:spPr>
          <a:xfrm>
            <a:off x="1029076" y="5784242"/>
            <a:ext cx="1755448" cy="646298"/>
          </a:xfrm>
          <a:prstGeom prst="rect">
            <a:avLst/>
          </a:prstGeom>
          <a:noFill/>
          <a:ln>
            <a:noFill/>
          </a:ln>
        </p:spPr>
        <p:txBody>
          <a:bodyPr spcFirstLastPara="1" wrap="square" lIns="91428" tIns="45704" rIns="91428" bIns="45704" anchor="t" anchorCtr="0">
            <a:spAutoFit/>
          </a:bodyPr>
          <a:lstStyle/>
          <a:p>
            <a:pPr algn="ctr"/>
            <a:r>
              <a:rPr lang="en-US" b="1" dirty="0" smtClean="0">
                <a:solidFill>
                  <a:schemeClr val="lt1"/>
                </a:solidFill>
                <a:latin typeface="Calibri"/>
                <a:ea typeface="Calibri"/>
                <a:cs typeface="Calibri"/>
                <a:sym typeface="Calibri"/>
              </a:rPr>
              <a:t>Generated Buffer</a:t>
            </a:r>
            <a:endParaRPr dirty="0">
              <a:solidFill>
                <a:schemeClr val="lt1"/>
              </a:solidFill>
              <a:latin typeface="Calibri"/>
              <a:ea typeface="Calibri"/>
              <a:cs typeface="Calibri"/>
              <a:sym typeface="Calibri"/>
            </a:endParaRPr>
          </a:p>
        </p:txBody>
      </p:sp>
      <p:sp>
        <p:nvSpPr>
          <p:cNvPr id="35" name="Google Shape;490;p37"/>
          <p:cNvSpPr/>
          <p:nvPr/>
        </p:nvSpPr>
        <p:spPr>
          <a:xfrm>
            <a:off x="1403648" y="1643932"/>
            <a:ext cx="1702130" cy="803792"/>
          </a:xfrm>
          <a:prstGeom prst="flowChartMagneticDisk">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r>
              <a:rPr lang="en-IN" sz="1200" b="1" dirty="0" err="1" smtClean="0"/>
              <a:t>int</a:t>
            </a:r>
            <a:r>
              <a:rPr lang="en-IN" sz="1200" b="1" dirty="0" smtClean="0"/>
              <a:t> </a:t>
            </a:r>
            <a:r>
              <a:rPr lang="en-IN" sz="1200" b="1" dirty="0" err="1" smtClean="0"/>
              <a:t>done_Data_Generation</a:t>
            </a:r>
            <a:endParaRPr lang="en-IN" sz="1200" b="1" dirty="0"/>
          </a:p>
        </p:txBody>
      </p:sp>
      <p:sp>
        <p:nvSpPr>
          <p:cNvPr id="36" name="Google Shape;490;p37"/>
          <p:cNvSpPr/>
          <p:nvPr/>
        </p:nvSpPr>
        <p:spPr>
          <a:xfrm>
            <a:off x="3344178" y="1653825"/>
            <a:ext cx="1944215" cy="803792"/>
          </a:xfrm>
          <a:prstGeom prst="flowChartMagneticDisk">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r>
              <a:rPr lang="en-IN" sz="1200" b="1" dirty="0" err="1" smtClean="0"/>
              <a:t>int</a:t>
            </a:r>
            <a:r>
              <a:rPr lang="en-IN" sz="1200" b="1" dirty="0" smtClean="0"/>
              <a:t> </a:t>
            </a:r>
            <a:r>
              <a:rPr lang="en-IN" sz="1200" b="1" dirty="0" err="1"/>
              <a:t>done_Filter_and_Threshold</a:t>
            </a:r>
            <a:endParaRPr lang="en-IN" sz="1200" b="1" dirty="0"/>
          </a:p>
        </p:txBody>
      </p:sp>
      <p:sp>
        <p:nvSpPr>
          <p:cNvPr id="37" name="Google Shape;490;p37"/>
          <p:cNvSpPr/>
          <p:nvPr/>
        </p:nvSpPr>
        <p:spPr>
          <a:xfrm>
            <a:off x="5731069" y="1644820"/>
            <a:ext cx="1444749" cy="803792"/>
          </a:xfrm>
          <a:prstGeom prst="flowChartMagneticDisk">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r>
              <a:rPr lang="en-IN" sz="1200" b="1" dirty="0" err="1" smtClean="0"/>
              <a:t>int</a:t>
            </a:r>
            <a:r>
              <a:rPr lang="en-IN" sz="1200" b="1" dirty="0" smtClean="0"/>
              <a:t> </a:t>
            </a:r>
            <a:r>
              <a:rPr lang="en-IN" sz="1200" b="1" dirty="0" err="1"/>
              <a:t>done_Labelling</a:t>
            </a:r>
            <a:endParaRPr lang="en-IN" sz="1200" b="1" dirty="0"/>
          </a:p>
        </p:txBody>
      </p:sp>
      <p:sp>
        <p:nvSpPr>
          <p:cNvPr id="38" name="Google Shape;272;p14"/>
          <p:cNvSpPr/>
          <p:nvPr/>
        </p:nvSpPr>
        <p:spPr>
          <a:xfrm>
            <a:off x="6840325" y="3093290"/>
            <a:ext cx="1372278" cy="1248652"/>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endParaRPr dirty="0"/>
          </a:p>
        </p:txBody>
      </p:sp>
      <p:sp>
        <p:nvSpPr>
          <p:cNvPr id="39" name="TextBox 38"/>
          <p:cNvSpPr txBox="1"/>
          <p:nvPr/>
        </p:nvSpPr>
        <p:spPr>
          <a:xfrm>
            <a:off x="6772443" y="3357021"/>
            <a:ext cx="1471965" cy="646331"/>
          </a:xfrm>
          <a:prstGeom prst="rect">
            <a:avLst/>
          </a:prstGeom>
          <a:noFill/>
        </p:spPr>
        <p:txBody>
          <a:bodyPr wrap="square" rtlCol="0">
            <a:spAutoFit/>
          </a:bodyPr>
          <a:lstStyle/>
          <a:p>
            <a:pPr algn="ctr"/>
            <a:r>
              <a:rPr lang="en-US" b="1" dirty="0">
                <a:solidFill>
                  <a:schemeClr val="lt1"/>
                </a:solidFill>
                <a:ea typeface="Calibri"/>
                <a:cs typeface="Calibri"/>
                <a:sym typeface="Calibri"/>
              </a:rPr>
              <a:t>Tracing &amp; </a:t>
            </a:r>
            <a:r>
              <a:rPr lang="en-US" b="1" dirty="0" smtClean="0">
                <a:solidFill>
                  <a:schemeClr val="lt1"/>
                </a:solidFill>
                <a:ea typeface="Calibri"/>
                <a:cs typeface="Calibri"/>
                <a:sym typeface="Calibri"/>
              </a:rPr>
              <a:t>Computation</a:t>
            </a:r>
            <a:endParaRPr lang="en-US" dirty="0"/>
          </a:p>
        </p:txBody>
      </p:sp>
      <p:sp>
        <p:nvSpPr>
          <p:cNvPr id="40" name="Google Shape;272;p14"/>
          <p:cNvSpPr/>
          <p:nvPr/>
        </p:nvSpPr>
        <p:spPr>
          <a:xfrm>
            <a:off x="4739168" y="3130720"/>
            <a:ext cx="1313195" cy="1248652"/>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endParaRPr dirty="0"/>
          </a:p>
        </p:txBody>
      </p:sp>
      <p:sp>
        <p:nvSpPr>
          <p:cNvPr id="41" name="TextBox 40"/>
          <p:cNvSpPr txBox="1"/>
          <p:nvPr/>
        </p:nvSpPr>
        <p:spPr>
          <a:xfrm>
            <a:off x="4684211" y="3515275"/>
            <a:ext cx="1471965" cy="369332"/>
          </a:xfrm>
          <a:prstGeom prst="rect">
            <a:avLst/>
          </a:prstGeom>
          <a:noFill/>
        </p:spPr>
        <p:txBody>
          <a:bodyPr wrap="square" rtlCol="0">
            <a:spAutoFit/>
          </a:bodyPr>
          <a:lstStyle/>
          <a:p>
            <a:pPr algn="ctr"/>
            <a:r>
              <a:rPr lang="en-US" b="1" dirty="0" smtClean="0">
                <a:solidFill>
                  <a:schemeClr val="lt1"/>
                </a:solidFill>
                <a:ea typeface="Calibri"/>
                <a:cs typeface="Calibri"/>
                <a:sym typeface="Calibri"/>
              </a:rPr>
              <a:t>Labelling</a:t>
            </a:r>
            <a:endParaRPr lang="en-US" dirty="0"/>
          </a:p>
        </p:txBody>
      </p:sp>
      <p:sp>
        <p:nvSpPr>
          <p:cNvPr id="47" name="Google Shape;272;p14"/>
          <p:cNvSpPr/>
          <p:nvPr/>
        </p:nvSpPr>
        <p:spPr>
          <a:xfrm>
            <a:off x="616511" y="3134208"/>
            <a:ext cx="1396213" cy="1317171"/>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endParaRPr dirty="0"/>
          </a:p>
        </p:txBody>
      </p:sp>
      <p:sp>
        <p:nvSpPr>
          <p:cNvPr id="48" name="TextBox 47"/>
          <p:cNvSpPr txBox="1"/>
          <p:nvPr/>
        </p:nvSpPr>
        <p:spPr>
          <a:xfrm>
            <a:off x="579755" y="3401494"/>
            <a:ext cx="1471965" cy="646331"/>
          </a:xfrm>
          <a:prstGeom prst="rect">
            <a:avLst/>
          </a:prstGeom>
          <a:noFill/>
        </p:spPr>
        <p:txBody>
          <a:bodyPr wrap="square" rtlCol="0">
            <a:spAutoFit/>
          </a:bodyPr>
          <a:lstStyle/>
          <a:p>
            <a:pPr lvl="0" algn="ctr"/>
            <a:r>
              <a:rPr lang="en-US" b="1" dirty="0">
                <a:solidFill>
                  <a:schemeClr val="lt1"/>
                </a:solidFill>
                <a:ea typeface="Calibri"/>
                <a:cs typeface="Calibri"/>
                <a:sym typeface="Calibri"/>
              </a:rPr>
              <a:t>Data Acquisition</a:t>
            </a:r>
            <a:endParaRPr lang="en-US" dirty="0"/>
          </a:p>
        </p:txBody>
      </p:sp>
      <p:sp>
        <p:nvSpPr>
          <p:cNvPr id="50" name="Google Shape;272;p14"/>
          <p:cNvSpPr/>
          <p:nvPr/>
        </p:nvSpPr>
        <p:spPr>
          <a:xfrm>
            <a:off x="2663786" y="3130721"/>
            <a:ext cx="1393169" cy="1248652"/>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endParaRPr dirty="0"/>
          </a:p>
        </p:txBody>
      </p:sp>
      <p:sp>
        <p:nvSpPr>
          <p:cNvPr id="51" name="TextBox 50"/>
          <p:cNvSpPr txBox="1"/>
          <p:nvPr/>
        </p:nvSpPr>
        <p:spPr>
          <a:xfrm>
            <a:off x="2627784" y="3371259"/>
            <a:ext cx="1471965" cy="646331"/>
          </a:xfrm>
          <a:prstGeom prst="rect">
            <a:avLst/>
          </a:prstGeom>
          <a:noFill/>
        </p:spPr>
        <p:txBody>
          <a:bodyPr wrap="square" rtlCol="0">
            <a:spAutoFit/>
          </a:bodyPr>
          <a:lstStyle/>
          <a:p>
            <a:pPr lvl="0" algn="ctr"/>
            <a:r>
              <a:rPr lang="en-US" b="1" dirty="0">
                <a:solidFill>
                  <a:schemeClr val="lt1"/>
                </a:solidFill>
                <a:ea typeface="Calibri"/>
                <a:cs typeface="Calibri"/>
                <a:sym typeface="Calibri"/>
              </a:rPr>
              <a:t>Filter &amp; Threshold </a:t>
            </a:r>
            <a:endParaRPr lang="en-US" dirty="0"/>
          </a:p>
        </p:txBody>
      </p:sp>
      <p:cxnSp>
        <p:nvCxnSpPr>
          <p:cNvPr id="52" name="Google Shape;489;p37"/>
          <p:cNvCxnSpPr>
            <a:stCxn id="47" idx="3"/>
            <a:endCxn id="26" idx="0"/>
          </p:cNvCxnSpPr>
          <p:nvPr/>
        </p:nvCxnSpPr>
        <p:spPr>
          <a:xfrm>
            <a:off x="820982" y="4258484"/>
            <a:ext cx="942706" cy="1274843"/>
          </a:xfrm>
          <a:prstGeom prst="straightConnector1">
            <a:avLst/>
          </a:prstGeom>
          <a:noFill/>
          <a:ln w="28575" cap="flat" cmpd="sng">
            <a:solidFill>
              <a:schemeClr val="dk1"/>
            </a:solidFill>
            <a:prstDash val="solid"/>
            <a:round/>
            <a:headEnd type="none" w="sm" len="sm"/>
            <a:tailEnd type="stealth" w="med" len="med"/>
          </a:ln>
        </p:spPr>
      </p:cxnSp>
      <p:cxnSp>
        <p:nvCxnSpPr>
          <p:cNvPr id="54" name="Google Shape;489;p37"/>
          <p:cNvCxnSpPr>
            <a:endCxn id="50" idx="3"/>
          </p:cNvCxnSpPr>
          <p:nvPr/>
        </p:nvCxnSpPr>
        <p:spPr>
          <a:xfrm flipV="1">
            <a:off x="1906800" y="4196512"/>
            <a:ext cx="961011" cy="1326923"/>
          </a:xfrm>
          <a:prstGeom prst="straightConnector1">
            <a:avLst/>
          </a:prstGeom>
          <a:noFill/>
          <a:ln w="28575" cap="flat" cmpd="sng">
            <a:solidFill>
              <a:schemeClr val="dk1"/>
            </a:solidFill>
            <a:prstDash val="solid"/>
            <a:round/>
            <a:headEnd type="none" w="sm" len="sm"/>
            <a:tailEnd type="stealth" w="med" len="med"/>
          </a:ln>
        </p:spPr>
      </p:cxnSp>
      <p:cxnSp>
        <p:nvCxnSpPr>
          <p:cNvPr id="62" name="Google Shape;489;p37"/>
          <p:cNvCxnSpPr>
            <a:stCxn id="50" idx="4"/>
          </p:cNvCxnSpPr>
          <p:nvPr/>
        </p:nvCxnSpPr>
        <p:spPr>
          <a:xfrm>
            <a:off x="3360371" y="4379373"/>
            <a:ext cx="955915" cy="1144062"/>
          </a:xfrm>
          <a:prstGeom prst="straightConnector1">
            <a:avLst/>
          </a:prstGeom>
          <a:noFill/>
          <a:ln w="28575" cap="flat" cmpd="sng">
            <a:solidFill>
              <a:schemeClr val="dk1"/>
            </a:solidFill>
            <a:prstDash val="solid"/>
            <a:round/>
            <a:headEnd type="none" w="sm" len="sm"/>
            <a:tailEnd type="stealth" w="med" len="med"/>
          </a:ln>
        </p:spPr>
      </p:cxnSp>
      <p:cxnSp>
        <p:nvCxnSpPr>
          <p:cNvPr id="63" name="Google Shape;489;p37"/>
          <p:cNvCxnSpPr>
            <a:stCxn id="20" idx="0"/>
            <a:endCxn id="40" idx="4"/>
          </p:cNvCxnSpPr>
          <p:nvPr/>
        </p:nvCxnSpPr>
        <p:spPr>
          <a:xfrm flipV="1">
            <a:off x="4459398" y="4379372"/>
            <a:ext cx="936368" cy="1160575"/>
          </a:xfrm>
          <a:prstGeom prst="straightConnector1">
            <a:avLst/>
          </a:prstGeom>
          <a:noFill/>
          <a:ln w="28575" cap="flat" cmpd="sng">
            <a:solidFill>
              <a:schemeClr val="dk1"/>
            </a:solidFill>
            <a:prstDash val="solid"/>
            <a:round/>
            <a:headEnd type="none" w="sm" len="sm"/>
            <a:tailEnd type="stealth" w="med" len="med"/>
          </a:ln>
        </p:spPr>
      </p:cxnSp>
      <p:cxnSp>
        <p:nvCxnSpPr>
          <p:cNvPr id="70" name="Google Shape;489;p37"/>
          <p:cNvCxnSpPr/>
          <p:nvPr/>
        </p:nvCxnSpPr>
        <p:spPr>
          <a:xfrm>
            <a:off x="5661508" y="4315618"/>
            <a:ext cx="1099027" cy="1187264"/>
          </a:xfrm>
          <a:prstGeom prst="straightConnector1">
            <a:avLst/>
          </a:prstGeom>
          <a:noFill/>
          <a:ln w="28575" cap="flat" cmpd="sng">
            <a:solidFill>
              <a:schemeClr val="dk1"/>
            </a:solidFill>
            <a:prstDash val="solid"/>
            <a:round/>
            <a:headEnd type="none" w="sm" len="sm"/>
            <a:tailEnd type="stealth" w="med" len="med"/>
          </a:ln>
        </p:spPr>
      </p:cxnSp>
      <p:cxnSp>
        <p:nvCxnSpPr>
          <p:cNvPr id="71" name="Google Shape;489;p37"/>
          <p:cNvCxnSpPr>
            <a:stCxn id="7" idx="0"/>
            <a:endCxn id="38" idx="5"/>
          </p:cNvCxnSpPr>
          <p:nvPr/>
        </p:nvCxnSpPr>
        <p:spPr>
          <a:xfrm flipV="1">
            <a:off x="7101516" y="4159081"/>
            <a:ext cx="910122" cy="1353693"/>
          </a:xfrm>
          <a:prstGeom prst="straightConnector1">
            <a:avLst/>
          </a:prstGeom>
          <a:noFill/>
          <a:ln w="28575" cap="flat" cmpd="sng">
            <a:solidFill>
              <a:schemeClr val="dk1"/>
            </a:solidFill>
            <a:prstDash val="solid"/>
            <a:round/>
            <a:headEnd type="none" w="sm" len="sm"/>
            <a:tailEnd type="stealth" w="med" len="med"/>
          </a:ln>
        </p:spPr>
      </p:cxnSp>
      <p:cxnSp>
        <p:nvCxnSpPr>
          <p:cNvPr id="78" name="Google Shape;489;p37"/>
          <p:cNvCxnSpPr/>
          <p:nvPr/>
        </p:nvCxnSpPr>
        <p:spPr>
          <a:xfrm>
            <a:off x="2580587" y="2446125"/>
            <a:ext cx="471353" cy="709110"/>
          </a:xfrm>
          <a:prstGeom prst="straightConnector1">
            <a:avLst/>
          </a:prstGeom>
          <a:noFill/>
          <a:ln w="28575" cap="flat" cmpd="sng">
            <a:solidFill>
              <a:schemeClr val="dk1"/>
            </a:solidFill>
            <a:prstDash val="solid"/>
            <a:round/>
            <a:headEnd type="none" w="sm" len="sm"/>
            <a:tailEnd type="stealth" w="med" len="med"/>
          </a:ln>
        </p:spPr>
      </p:cxnSp>
      <p:cxnSp>
        <p:nvCxnSpPr>
          <p:cNvPr id="82" name="Google Shape;489;p37"/>
          <p:cNvCxnSpPr/>
          <p:nvPr/>
        </p:nvCxnSpPr>
        <p:spPr>
          <a:xfrm>
            <a:off x="4764316" y="2425098"/>
            <a:ext cx="471353" cy="709110"/>
          </a:xfrm>
          <a:prstGeom prst="straightConnector1">
            <a:avLst/>
          </a:prstGeom>
          <a:noFill/>
          <a:ln w="28575" cap="flat" cmpd="sng">
            <a:solidFill>
              <a:schemeClr val="dk1"/>
            </a:solidFill>
            <a:prstDash val="solid"/>
            <a:round/>
            <a:headEnd type="none" w="sm" len="sm"/>
            <a:tailEnd type="stealth" w="med" len="med"/>
          </a:ln>
        </p:spPr>
      </p:cxnSp>
      <p:cxnSp>
        <p:nvCxnSpPr>
          <p:cNvPr id="83" name="Google Shape;489;p37"/>
          <p:cNvCxnSpPr/>
          <p:nvPr/>
        </p:nvCxnSpPr>
        <p:spPr>
          <a:xfrm>
            <a:off x="6773275" y="2446125"/>
            <a:ext cx="471353" cy="709110"/>
          </a:xfrm>
          <a:prstGeom prst="straightConnector1">
            <a:avLst/>
          </a:prstGeom>
          <a:noFill/>
          <a:ln w="28575" cap="flat" cmpd="sng">
            <a:solidFill>
              <a:schemeClr val="dk1"/>
            </a:solidFill>
            <a:prstDash val="solid"/>
            <a:round/>
            <a:headEnd type="none" w="sm" len="sm"/>
            <a:tailEnd type="stealth" w="med" len="med"/>
          </a:ln>
        </p:spPr>
      </p:cxnSp>
      <p:cxnSp>
        <p:nvCxnSpPr>
          <p:cNvPr id="84" name="Google Shape;489;p37"/>
          <p:cNvCxnSpPr/>
          <p:nvPr/>
        </p:nvCxnSpPr>
        <p:spPr>
          <a:xfrm flipV="1">
            <a:off x="1528011" y="2437363"/>
            <a:ext cx="471353" cy="693357"/>
          </a:xfrm>
          <a:prstGeom prst="straightConnector1">
            <a:avLst/>
          </a:prstGeom>
          <a:noFill/>
          <a:ln w="28575" cap="flat" cmpd="sng">
            <a:solidFill>
              <a:schemeClr val="dk1"/>
            </a:solidFill>
            <a:prstDash val="solid"/>
            <a:round/>
            <a:headEnd type="none" w="sm" len="sm"/>
            <a:tailEnd type="stealth" w="med" len="med"/>
          </a:ln>
        </p:spPr>
      </p:cxnSp>
      <p:cxnSp>
        <p:nvCxnSpPr>
          <p:cNvPr id="87" name="Google Shape;489;p37"/>
          <p:cNvCxnSpPr/>
          <p:nvPr/>
        </p:nvCxnSpPr>
        <p:spPr>
          <a:xfrm flipV="1">
            <a:off x="3595967" y="2461878"/>
            <a:ext cx="471353" cy="693357"/>
          </a:xfrm>
          <a:prstGeom prst="straightConnector1">
            <a:avLst/>
          </a:prstGeom>
          <a:noFill/>
          <a:ln w="28575" cap="flat" cmpd="sng">
            <a:solidFill>
              <a:schemeClr val="dk1"/>
            </a:solidFill>
            <a:prstDash val="solid"/>
            <a:round/>
            <a:headEnd type="none" w="sm" len="sm"/>
            <a:tailEnd type="stealth" w="med" len="med"/>
          </a:ln>
        </p:spPr>
      </p:cxnSp>
      <p:cxnSp>
        <p:nvCxnSpPr>
          <p:cNvPr id="88" name="Google Shape;489;p37"/>
          <p:cNvCxnSpPr/>
          <p:nvPr/>
        </p:nvCxnSpPr>
        <p:spPr>
          <a:xfrm flipV="1">
            <a:off x="5581010" y="2432974"/>
            <a:ext cx="471353" cy="693357"/>
          </a:xfrm>
          <a:prstGeom prst="straightConnector1">
            <a:avLst/>
          </a:prstGeom>
          <a:noFill/>
          <a:ln w="28575" cap="flat" cmpd="sng">
            <a:solidFill>
              <a:schemeClr val="dk1"/>
            </a:solidFill>
            <a:prstDash val="solid"/>
            <a:round/>
            <a:headEnd type="none" w="sm" len="sm"/>
            <a:tailEnd type="stealth" w="med" len="med"/>
          </a:ln>
        </p:spPr>
      </p:cxnSp>
      <p:cxnSp>
        <p:nvCxnSpPr>
          <p:cNvPr id="89" name="Google Shape;489;p37"/>
          <p:cNvCxnSpPr/>
          <p:nvPr/>
        </p:nvCxnSpPr>
        <p:spPr>
          <a:xfrm flipH="1">
            <a:off x="5420193" y="1293277"/>
            <a:ext cx="1" cy="1861958"/>
          </a:xfrm>
          <a:prstGeom prst="straightConnector1">
            <a:avLst/>
          </a:prstGeom>
          <a:noFill/>
          <a:ln w="28575" cap="flat" cmpd="sng">
            <a:solidFill>
              <a:schemeClr val="dk1"/>
            </a:solidFill>
            <a:prstDash val="solid"/>
            <a:round/>
            <a:headEnd type="none" w="sm" len="sm"/>
            <a:tailEnd type="stealth" w="med" len="med"/>
          </a:ln>
        </p:spPr>
      </p:cxnSp>
      <p:cxnSp>
        <p:nvCxnSpPr>
          <p:cNvPr id="105" name="Google Shape;489;p37"/>
          <p:cNvCxnSpPr/>
          <p:nvPr/>
        </p:nvCxnSpPr>
        <p:spPr>
          <a:xfrm flipV="1">
            <a:off x="7852563" y="728702"/>
            <a:ext cx="0" cy="2457708"/>
          </a:xfrm>
          <a:prstGeom prst="straightConnector1">
            <a:avLst/>
          </a:prstGeom>
          <a:noFill/>
          <a:ln w="28575" cap="flat" cmpd="sng">
            <a:solidFill>
              <a:schemeClr val="dk1"/>
            </a:solidFill>
            <a:prstDash val="solid"/>
            <a:round/>
            <a:headEnd type="none" w="sm" len="sm"/>
            <a:tailEnd type="none" w="med" len="med"/>
          </a:ln>
        </p:spPr>
      </p:cxnSp>
      <p:cxnSp>
        <p:nvCxnSpPr>
          <p:cNvPr id="109" name="Google Shape;489;p37"/>
          <p:cNvCxnSpPr/>
          <p:nvPr/>
        </p:nvCxnSpPr>
        <p:spPr>
          <a:xfrm flipH="1">
            <a:off x="6517116" y="733648"/>
            <a:ext cx="1335448" cy="0"/>
          </a:xfrm>
          <a:prstGeom prst="straightConnector1">
            <a:avLst/>
          </a:prstGeom>
          <a:noFill/>
          <a:ln w="28575" cap="flat" cmpd="sng">
            <a:solidFill>
              <a:schemeClr val="dk1"/>
            </a:solidFill>
            <a:prstDash val="solid"/>
            <a:round/>
            <a:headEnd type="none" w="sm" len="sm"/>
            <a:tailEnd type="stealth" w="med" len="med"/>
          </a:ln>
        </p:spPr>
      </p:cxnSp>
    </p:spTree>
    <p:extLst>
      <p:ext uri="{BB962C8B-B14F-4D97-AF65-F5344CB8AC3E}">
        <p14:creationId xmlns:p14="http://schemas.microsoft.com/office/powerpoint/2010/main" val="3530001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887" t="1237" r="44098" b="29574"/>
          <a:stretch/>
        </p:blipFill>
        <p:spPr bwMode="auto">
          <a:xfrm>
            <a:off x="354392" y="1202121"/>
            <a:ext cx="4025245" cy="4896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299" t="5361" r="8454" b="23239"/>
          <a:stretch/>
        </p:blipFill>
        <p:spPr bwMode="auto">
          <a:xfrm>
            <a:off x="4701096" y="1202121"/>
            <a:ext cx="4053526" cy="4896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Google Shape;101;p3"/>
          <p:cNvSpPr txBox="1"/>
          <p:nvPr/>
        </p:nvSpPr>
        <p:spPr>
          <a:xfrm>
            <a:off x="270189" y="-27384"/>
            <a:ext cx="8568952" cy="830964"/>
          </a:xfrm>
          <a:prstGeom prst="rect">
            <a:avLst/>
          </a:prstGeom>
          <a:noFill/>
          <a:ln>
            <a:noFill/>
          </a:ln>
        </p:spPr>
        <p:txBody>
          <a:bodyPr spcFirstLastPara="1" wrap="square" lIns="91428" tIns="45704" rIns="91428" bIns="45704" anchor="t" anchorCtr="0">
            <a:spAutoFit/>
          </a:bodyPr>
          <a:lstStyle/>
          <a:p>
            <a:pPr algn="ctr"/>
            <a:r>
              <a:rPr lang="en-US" sz="4800" b="1" dirty="0" smtClean="0">
                <a:solidFill>
                  <a:srgbClr val="FF0000"/>
                </a:solidFill>
                <a:latin typeface="Calibri"/>
                <a:ea typeface="Calibri"/>
                <a:cs typeface="Calibri"/>
                <a:sym typeface="Calibri"/>
              </a:rPr>
              <a:t>Sample Output</a:t>
            </a:r>
            <a:endParaRPr sz="1400" dirty="0"/>
          </a:p>
        </p:txBody>
      </p:sp>
      <p:sp>
        <p:nvSpPr>
          <p:cNvPr id="2" name="TextBox 1"/>
          <p:cNvSpPr txBox="1"/>
          <p:nvPr/>
        </p:nvSpPr>
        <p:spPr>
          <a:xfrm>
            <a:off x="1504007" y="6163016"/>
            <a:ext cx="1689437" cy="338554"/>
          </a:xfrm>
          <a:prstGeom prst="rect">
            <a:avLst/>
          </a:prstGeom>
          <a:noFill/>
        </p:spPr>
        <p:txBody>
          <a:bodyPr wrap="none" rtlCol="0">
            <a:spAutoFit/>
          </a:bodyPr>
          <a:lstStyle/>
          <a:p>
            <a:r>
              <a:rPr lang="en-US" sz="1600" b="1" dirty="0" smtClean="0">
                <a:solidFill>
                  <a:srgbClr val="FF00FF"/>
                </a:solidFill>
              </a:rPr>
              <a:t>Testing_mode.csv</a:t>
            </a:r>
            <a:endParaRPr lang="en-IN" sz="1600" b="1" dirty="0">
              <a:solidFill>
                <a:srgbClr val="FF00FF"/>
              </a:solidFill>
            </a:endParaRPr>
          </a:p>
        </p:txBody>
      </p:sp>
      <p:sp>
        <p:nvSpPr>
          <p:cNvPr id="6" name="TextBox 5"/>
          <p:cNvSpPr txBox="1"/>
          <p:nvPr/>
        </p:nvSpPr>
        <p:spPr>
          <a:xfrm>
            <a:off x="6149320" y="6141030"/>
            <a:ext cx="1114792" cy="338554"/>
          </a:xfrm>
          <a:prstGeom prst="rect">
            <a:avLst/>
          </a:prstGeom>
          <a:noFill/>
        </p:spPr>
        <p:txBody>
          <a:bodyPr wrap="none" rtlCol="0">
            <a:spAutoFit/>
          </a:bodyPr>
          <a:lstStyle/>
          <a:p>
            <a:r>
              <a:rPr lang="en-US" sz="1600" b="1" dirty="0" smtClean="0">
                <a:solidFill>
                  <a:srgbClr val="FF00FF"/>
                </a:solidFill>
              </a:rPr>
              <a:t>Output.csv</a:t>
            </a:r>
            <a:endParaRPr lang="en-IN" sz="1600" b="1" dirty="0">
              <a:solidFill>
                <a:srgbClr val="FF00FF"/>
              </a:solidFill>
            </a:endParaRPr>
          </a:p>
        </p:txBody>
      </p:sp>
    </p:spTree>
    <p:extLst>
      <p:ext uri="{BB962C8B-B14F-4D97-AF65-F5344CB8AC3E}">
        <p14:creationId xmlns:p14="http://schemas.microsoft.com/office/powerpoint/2010/main" val="2724520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21" t="20464" r="62654" b="13128"/>
          <a:stretch/>
        </p:blipFill>
        <p:spPr bwMode="auto">
          <a:xfrm>
            <a:off x="278132" y="1052736"/>
            <a:ext cx="4062952" cy="4554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57" t="8522" r="60954" b="14502"/>
          <a:stretch/>
        </p:blipFill>
        <p:spPr bwMode="auto">
          <a:xfrm>
            <a:off x="4512464" y="1052736"/>
            <a:ext cx="4326904" cy="5279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Google Shape;101;p3"/>
          <p:cNvSpPr txBox="1"/>
          <p:nvPr/>
        </p:nvSpPr>
        <p:spPr>
          <a:xfrm>
            <a:off x="296276" y="116632"/>
            <a:ext cx="8568952" cy="646298"/>
          </a:xfrm>
          <a:prstGeom prst="rect">
            <a:avLst/>
          </a:prstGeom>
          <a:noFill/>
          <a:ln>
            <a:noFill/>
          </a:ln>
        </p:spPr>
        <p:txBody>
          <a:bodyPr spcFirstLastPara="1" wrap="square" lIns="91428" tIns="45704" rIns="91428" bIns="45704" anchor="t" anchorCtr="0">
            <a:spAutoFit/>
          </a:bodyPr>
          <a:lstStyle/>
          <a:p>
            <a:pPr algn="ctr"/>
            <a:r>
              <a:rPr lang="en-US" sz="3600" b="1" dirty="0" smtClean="0">
                <a:solidFill>
                  <a:srgbClr val="FF0000"/>
                </a:solidFill>
                <a:latin typeface="Calibri"/>
                <a:ea typeface="Calibri"/>
                <a:cs typeface="Calibri"/>
                <a:sym typeface="Calibri"/>
              </a:rPr>
              <a:t>Terminal:</a:t>
            </a:r>
            <a:endParaRPr sz="1050" dirty="0"/>
          </a:p>
        </p:txBody>
      </p:sp>
    </p:spTree>
    <p:extLst>
      <p:ext uri="{BB962C8B-B14F-4D97-AF65-F5344CB8AC3E}">
        <p14:creationId xmlns:p14="http://schemas.microsoft.com/office/powerpoint/2010/main" val="984652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5"/>
          <p:cNvSpPr/>
          <p:nvPr/>
        </p:nvSpPr>
        <p:spPr>
          <a:xfrm>
            <a:off x="324219" y="745266"/>
            <a:ext cx="1725899" cy="894578"/>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Visible Functional Block</a:t>
            </a:r>
            <a:endParaRPr>
              <a:solidFill>
                <a:schemeClr val="lt1"/>
              </a:solidFill>
              <a:latin typeface="Calibri"/>
              <a:ea typeface="Calibri"/>
              <a:cs typeface="Calibri"/>
              <a:sym typeface="Calibri"/>
            </a:endParaRPr>
          </a:p>
        </p:txBody>
      </p:sp>
      <p:sp>
        <p:nvSpPr>
          <p:cNvPr id="113" name="Google Shape;113;p5"/>
          <p:cNvSpPr/>
          <p:nvPr/>
        </p:nvSpPr>
        <p:spPr>
          <a:xfrm>
            <a:off x="263259" y="4252384"/>
            <a:ext cx="1868776" cy="955224"/>
          </a:xfrm>
          <a:prstGeom prst="trapezoid">
            <a:avLst>
              <a:gd name="adj" fmla="val 25000"/>
            </a:avLst>
          </a:prstGeom>
          <a:solidFill>
            <a:srgbClr val="00B050"/>
          </a:solidFill>
          <a:ln w="25400" cap="flat" cmpd="sng">
            <a:solidFill>
              <a:schemeClr val="dk1"/>
            </a:solidFill>
            <a:prstDash val="solid"/>
            <a:round/>
            <a:headEnd type="none" w="sm" len="sm"/>
            <a:tailEnd type="none" w="sm" len="sm"/>
          </a:ln>
        </p:spPr>
        <p:txBody>
          <a:bodyPr spcFirstLastPara="1" wrap="square" lIns="76669" tIns="38324" rIns="76669" bIns="38324" anchor="ctr" anchorCtr="0">
            <a:noAutofit/>
          </a:bodyPr>
          <a:lstStyle/>
          <a:p>
            <a:pPr algn="ctr"/>
            <a:r>
              <a:rPr lang="en-US" b="1">
                <a:solidFill>
                  <a:schemeClr val="lt1"/>
                </a:solidFill>
                <a:latin typeface="Calibri"/>
                <a:ea typeface="Calibri"/>
                <a:cs typeface="Calibri"/>
                <a:sym typeface="Calibri"/>
              </a:rPr>
              <a:t>External Entity</a:t>
            </a:r>
            <a:endParaRPr b="1">
              <a:solidFill>
                <a:schemeClr val="lt1"/>
              </a:solidFill>
              <a:latin typeface="Calibri"/>
              <a:ea typeface="Calibri"/>
              <a:cs typeface="Calibri"/>
              <a:sym typeface="Calibri"/>
            </a:endParaRPr>
          </a:p>
        </p:txBody>
      </p:sp>
      <p:sp>
        <p:nvSpPr>
          <p:cNvPr id="114" name="Google Shape;114;p5"/>
          <p:cNvSpPr/>
          <p:nvPr/>
        </p:nvSpPr>
        <p:spPr>
          <a:xfrm>
            <a:off x="324220" y="3060621"/>
            <a:ext cx="1725900" cy="954216"/>
          </a:xfrm>
          <a:prstGeom prst="rect">
            <a:avLst/>
          </a:prstGeom>
          <a:solidFill>
            <a:srgbClr val="00B05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External System</a:t>
            </a:r>
            <a:endParaRPr>
              <a:solidFill>
                <a:schemeClr val="lt1"/>
              </a:solidFill>
              <a:latin typeface="Calibri"/>
              <a:ea typeface="Calibri"/>
              <a:cs typeface="Calibri"/>
              <a:sym typeface="Calibri"/>
            </a:endParaRPr>
          </a:p>
        </p:txBody>
      </p:sp>
      <p:sp>
        <p:nvSpPr>
          <p:cNvPr id="115" name="Google Shape;115;p5"/>
          <p:cNvSpPr/>
          <p:nvPr/>
        </p:nvSpPr>
        <p:spPr>
          <a:xfrm>
            <a:off x="324219" y="5466603"/>
            <a:ext cx="1872208" cy="1137060"/>
          </a:xfrm>
          <a:prstGeom prst="rect">
            <a:avLst/>
          </a:prstGeom>
          <a:solidFill>
            <a:srgbClr val="F63C40"/>
          </a:solidFill>
          <a:ln>
            <a:noFill/>
          </a:ln>
        </p:spPr>
        <p:txBody>
          <a:bodyPr spcFirstLastPara="1" wrap="square" lIns="91428" tIns="45704" rIns="91428" bIns="45704" anchor="ctr" anchorCtr="0">
            <a:noAutofit/>
          </a:bodyPr>
          <a:lstStyle/>
          <a:p>
            <a:pPr algn="ctr"/>
            <a:endParaRPr>
              <a:solidFill>
                <a:schemeClr val="lt1"/>
              </a:solidFill>
              <a:latin typeface="Calibri"/>
              <a:ea typeface="Calibri"/>
              <a:cs typeface="Calibri"/>
              <a:sym typeface="Calibri"/>
            </a:endParaRPr>
          </a:p>
        </p:txBody>
      </p:sp>
      <p:cxnSp>
        <p:nvCxnSpPr>
          <p:cNvPr id="116" name="Google Shape;116;p5"/>
          <p:cNvCxnSpPr/>
          <p:nvPr/>
        </p:nvCxnSpPr>
        <p:spPr>
          <a:xfrm rot="10800000">
            <a:off x="612251" y="5459982"/>
            <a:ext cx="0" cy="1143680"/>
          </a:xfrm>
          <a:prstGeom prst="straightConnector1">
            <a:avLst/>
          </a:prstGeom>
          <a:noFill/>
          <a:ln w="28575" cap="flat" cmpd="sng">
            <a:solidFill>
              <a:schemeClr val="dk1"/>
            </a:solidFill>
            <a:prstDash val="solid"/>
            <a:round/>
            <a:headEnd type="none" w="sm" len="sm"/>
            <a:tailEnd type="none" w="sm" len="sm"/>
          </a:ln>
        </p:spPr>
      </p:cxnSp>
      <p:cxnSp>
        <p:nvCxnSpPr>
          <p:cNvPr id="117" name="Google Shape;117;p5"/>
          <p:cNvCxnSpPr/>
          <p:nvPr/>
        </p:nvCxnSpPr>
        <p:spPr>
          <a:xfrm rot="10800000" flipH="1">
            <a:off x="324219" y="5456710"/>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18" name="Google Shape;118;p5"/>
          <p:cNvCxnSpPr/>
          <p:nvPr/>
        </p:nvCxnSpPr>
        <p:spPr>
          <a:xfrm rot="10800000" flipH="1">
            <a:off x="324219" y="6593770"/>
            <a:ext cx="1872208" cy="9892"/>
          </a:xfrm>
          <a:prstGeom prst="straightConnector1">
            <a:avLst/>
          </a:prstGeom>
          <a:noFill/>
          <a:ln w="28575" cap="flat" cmpd="sng">
            <a:solidFill>
              <a:schemeClr val="dk1"/>
            </a:solidFill>
            <a:prstDash val="solid"/>
            <a:round/>
            <a:headEnd type="none" w="sm" len="sm"/>
            <a:tailEnd type="none" w="sm" len="sm"/>
          </a:ln>
        </p:spPr>
      </p:cxnSp>
      <p:cxnSp>
        <p:nvCxnSpPr>
          <p:cNvPr id="119" name="Google Shape;119;p5"/>
          <p:cNvCxnSpPr/>
          <p:nvPr/>
        </p:nvCxnSpPr>
        <p:spPr>
          <a:xfrm rot="10800000">
            <a:off x="326915" y="5466602"/>
            <a:ext cx="0" cy="1143680"/>
          </a:xfrm>
          <a:prstGeom prst="straightConnector1">
            <a:avLst/>
          </a:prstGeom>
          <a:noFill/>
          <a:ln w="28575" cap="flat" cmpd="sng">
            <a:solidFill>
              <a:schemeClr val="dk1"/>
            </a:solidFill>
            <a:prstDash val="solid"/>
            <a:round/>
            <a:headEnd type="none" w="sm" len="sm"/>
            <a:tailEnd type="none" w="sm" len="sm"/>
          </a:ln>
        </p:spPr>
      </p:cxnSp>
      <p:sp>
        <p:nvSpPr>
          <p:cNvPr id="120" name="Google Shape;120;p5"/>
          <p:cNvSpPr/>
          <p:nvPr/>
        </p:nvSpPr>
        <p:spPr>
          <a:xfrm>
            <a:off x="661644" y="5852384"/>
            <a:ext cx="1462775" cy="369300"/>
          </a:xfrm>
          <a:prstGeom prst="rect">
            <a:avLst/>
          </a:prstGeom>
          <a:noFill/>
          <a:ln>
            <a:noFill/>
          </a:ln>
        </p:spPr>
        <p:txBody>
          <a:bodyPr spcFirstLastPara="1" wrap="square" lIns="91428" tIns="45704" rIns="91428" bIns="45704" anchor="t" anchorCtr="0">
            <a:spAutoFit/>
          </a:bodyPr>
          <a:lstStyle/>
          <a:p>
            <a:pPr algn="ctr"/>
            <a:r>
              <a:rPr lang="en-US" b="1">
                <a:solidFill>
                  <a:schemeClr val="lt1"/>
                </a:solidFill>
                <a:latin typeface="Calibri"/>
                <a:ea typeface="Calibri"/>
                <a:cs typeface="Calibri"/>
                <a:sym typeface="Calibri"/>
              </a:rPr>
              <a:t>Database</a:t>
            </a:r>
            <a:endParaRPr>
              <a:solidFill>
                <a:schemeClr val="lt1"/>
              </a:solidFill>
              <a:latin typeface="Calibri"/>
              <a:ea typeface="Calibri"/>
              <a:cs typeface="Calibri"/>
              <a:sym typeface="Calibri"/>
            </a:endParaRPr>
          </a:p>
        </p:txBody>
      </p:sp>
      <p:sp>
        <p:nvSpPr>
          <p:cNvPr id="121" name="Google Shape;121;p5"/>
          <p:cNvSpPr/>
          <p:nvPr/>
        </p:nvSpPr>
        <p:spPr>
          <a:xfrm>
            <a:off x="324219" y="1865100"/>
            <a:ext cx="1725899" cy="1016605"/>
          </a:xfrm>
          <a:prstGeom prst="rect">
            <a:avLst/>
          </a:prstGeom>
          <a:solidFill>
            <a:srgbClr val="FB37E4"/>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Hidden Functional Block</a:t>
            </a:r>
            <a:endParaRPr>
              <a:solidFill>
                <a:schemeClr val="lt1"/>
              </a:solidFill>
              <a:latin typeface="Calibri"/>
              <a:ea typeface="Calibri"/>
              <a:cs typeface="Calibri"/>
              <a:sym typeface="Calibri"/>
            </a:endParaRPr>
          </a:p>
        </p:txBody>
      </p:sp>
      <p:sp>
        <p:nvSpPr>
          <p:cNvPr id="122" name="Google Shape;122;p5"/>
          <p:cNvSpPr txBox="1"/>
          <p:nvPr/>
        </p:nvSpPr>
        <p:spPr>
          <a:xfrm>
            <a:off x="365819" y="29604"/>
            <a:ext cx="8568952" cy="584743"/>
          </a:xfrm>
          <a:prstGeom prst="rect">
            <a:avLst/>
          </a:prstGeom>
          <a:noFill/>
          <a:ln>
            <a:noFill/>
          </a:ln>
        </p:spPr>
        <p:txBody>
          <a:bodyPr spcFirstLastPara="1" wrap="square" lIns="91428" tIns="45704" rIns="91428" bIns="45704" anchor="t" anchorCtr="0">
            <a:spAutoFit/>
          </a:bodyPr>
          <a:lstStyle/>
          <a:p>
            <a:pPr algn="ctr"/>
            <a:r>
              <a:rPr lang="en-US" sz="3200" b="1">
                <a:solidFill>
                  <a:srgbClr val="4C31BF"/>
                </a:solidFill>
                <a:latin typeface="Calibri"/>
                <a:ea typeface="Calibri"/>
                <a:cs typeface="Calibri"/>
                <a:sym typeface="Calibri"/>
              </a:rPr>
              <a:t>Design Notations</a:t>
            </a:r>
            <a:endParaRPr b="1">
              <a:solidFill>
                <a:srgbClr val="4C31BF"/>
              </a:solidFill>
              <a:latin typeface="Calibri"/>
              <a:ea typeface="Calibri"/>
              <a:cs typeface="Calibri"/>
              <a:sym typeface="Calibri"/>
            </a:endParaRPr>
          </a:p>
        </p:txBody>
      </p:sp>
      <p:sp>
        <p:nvSpPr>
          <p:cNvPr id="123" name="Google Shape;123;p5"/>
          <p:cNvSpPr txBox="1"/>
          <p:nvPr/>
        </p:nvSpPr>
        <p:spPr>
          <a:xfrm>
            <a:off x="2779418" y="937367"/>
            <a:ext cx="4585599" cy="631394"/>
          </a:xfrm>
          <a:prstGeom prst="rect">
            <a:avLst/>
          </a:prstGeom>
          <a:noFill/>
          <a:ln>
            <a:noFill/>
          </a:ln>
        </p:spPr>
        <p:txBody>
          <a:bodyPr spcFirstLastPara="1" wrap="square" lIns="76669" tIns="38324" rIns="76669" bIns="38324" anchor="t" anchorCtr="0">
            <a:spAutoFit/>
          </a:bodyPr>
          <a:lstStyle/>
          <a:p>
            <a:r>
              <a:rPr lang="en-US">
                <a:solidFill>
                  <a:schemeClr val="dk1"/>
                </a:solidFill>
                <a:latin typeface="Calibri"/>
                <a:ea typeface="Calibri"/>
                <a:cs typeface="Calibri"/>
                <a:sym typeface="Calibri"/>
              </a:rPr>
              <a:t>An internal unit directly visible to the end users.</a:t>
            </a:r>
            <a:endParaRPr>
              <a:solidFill>
                <a:schemeClr val="dk1"/>
              </a:solidFill>
              <a:latin typeface="Calibri"/>
              <a:ea typeface="Calibri"/>
              <a:cs typeface="Calibri"/>
              <a:sym typeface="Calibri"/>
            </a:endParaRPr>
          </a:p>
        </p:txBody>
      </p:sp>
      <p:sp>
        <p:nvSpPr>
          <p:cNvPr id="124" name="Google Shape;124;p5"/>
          <p:cNvSpPr txBox="1"/>
          <p:nvPr/>
        </p:nvSpPr>
        <p:spPr>
          <a:xfrm>
            <a:off x="2779418" y="2094387"/>
            <a:ext cx="6120682" cy="631394"/>
          </a:xfrm>
          <a:prstGeom prst="rect">
            <a:avLst/>
          </a:prstGeom>
          <a:noFill/>
          <a:ln>
            <a:noFill/>
          </a:ln>
        </p:spPr>
        <p:txBody>
          <a:bodyPr spcFirstLastPara="1" wrap="square" lIns="76669" tIns="38324" rIns="76669" bIns="38324" anchor="t" anchorCtr="0">
            <a:spAutoFit/>
          </a:bodyPr>
          <a:lstStyle/>
          <a:p>
            <a:r>
              <a:rPr lang="en-US">
                <a:solidFill>
                  <a:schemeClr val="dk1"/>
                </a:solidFill>
                <a:latin typeface="Calibri"/>
                <a:ea typeface="Calibri"/>
                <a:cs typeface="Calibri"/>
                <a:sym typeface="Calibri"/>
              </a:rPr>
              <a:t>An abstract internal unit that remains hidden from the end users.</a:t>
            </a:r>
            <a:endParaRPr>
              <a:solidFill>
                <a:schemeClr val="dk1"/>
              </a:solidFill>
              <a:latin typeface="Calibri"/>
              <a:ea typeface="Calibri"/>
              <a:cs typeface="Calibri"/>
              <a:sym typeface="Calibri"/>
            </a:endParaRPr>
          </a:p>
        </p:txBody>
      </p:sp>
      <p:sp>
        <p:nvSpPr>
          <p:cNvPr id="125" name="Google Shape;125;p5"/>
          <p:cNvSpPr txBox="1"/>
          <p:nvPr/>
        </p:nvSpPr>
        <p:spPr>
          <a:xfrm>
            <a:off x="2779418" y="3309723"/>
            <a:ext cx="5680731" cy="354395"/>
          </a:xfrm>
          <a:prstGeom prst="rect">
            <a:avLst/>
          </a:prstGeom>
          <a:noFill/>
          <a:ln>
            <a:noFill/>
          </a:ln>
        </p:spPr>
        <p:txBody>
          <a:bodyPr spcFirstLastPara="1" wrap="square" lIns="76669" tIns="38324" rIns="76669" bIns="38324" anchor="t" anchorCtr="0">
            <a:spAutoFit/>
          </a:bodyPr>
          <a:lstStyle/>
          <a:p>
            <a:r>
              <a:rPr lang="en-US">
                <a:solidFill>
                  <a:schemeClr val="dk1"/>
                </a:solidFill>
                <a:latin typeface="Calibri"/>
                <a:ea typeface="Calibri"/>
                <a:cs typeface="Calibri"/>
                <a:sym typeface="Calibri"/>
              </a:rPr>
              <a:t>An external unit not directly a part of the proposed system. </a:t>
            </a:r>
            <a:endParaRPr>
              <a:solidFill>
                <a:schemeClr val="dk1"/>
              </a:solidFill>
              <a:latin typeface="Calibri"/>
              <a:ea typeface="Calibri"/>
              <a:cs typeface="Calibri"/>
              <a:sym typeface="Calibri"/>
            </a:endParaRPr>
          </a:p>
        </p:txBody>
      </p:sp>
      <p:sp>
        <p:nvSpPr>
          <p:cNvPr id="126" name="Google Shape;126;p5"/>
          <p:cNvSpPr txBox="1"/>
          <p:nvPr/>
        </p:nvSpPr>
        <p:spPr>
          <a:xfrm>
            <a:off x="2779418" y="4502494"/>
            <a:ext cx="5292237" cy="631394"/>
          </a:xfrm>
          <a:prstGeom prst="rect">
            <a:avLst/>
          </a:prstGeom>
          <a:noFill/>
          <a:ln>
            <a:noFill/>
          </a:ln>
        </p:spPr>
        <p:txBody>
          <a:bodyPr spcFirstLastPara="1" wrap="square" lIns="76669" tIns="38324" rIns="76669" bIns="38324" anchor="t" anchorCtr="0">
            <a:spAutoFit/>
          </a:bodyPr>
          <a:lstStyle/>
          <a:p>
            <a:r>
              <a:rPr lang="en-US">
                <a:solidFill>
                  <a:schemeClr val="dk1"/>
                </a:solidFill>
                <a:latin typeface="Calibri"/>
                <a:ea typeface="Calibri"/>
                <a:cs typeface="Calibri"/>
                <a:sym typeface="Calibri"/>
              </a:rPr>
              <a:t>User or Object that interacts with the proposed system.</a:t>
            </a:r>
            <a:endParaRPr>
              <a:solidFill>
                <a:schemeClr val="dk1"/>
              </a:solidFill>
              <a:latin typeface="Calibri"/>
              <a:ea typeface="Calibri"/>
              <a:cs typeface="Calibri"/>
              <a:sym typeface="Calibri"/>
            </a:endParaRPr>
          </a:p>
        </p:txBody>
      </p:sp>
      <p:sp>
        <p:nvSpPr>
          <p:cNvPr id="127" name="Google Shape;127;p5"/>
          <p:cNvSpPr txBox="1"/>
          <p:nvPr/>
        </p:nvSpPr>
        <p:spPr>
          <a:xfrm>
            <a:off x="2779417" y="5725915"/>
            <a:ext cx="6120683" cy="631394"/>
          </a:xfrm>
          <a:prstGeom prst="rect">
            <a:avLst/>
          </a:prstGeom>
          <a:noFill/>
          <a:ln>
            <a:noFill/>
          </a:ln>
        </p:spPr>
        <p:txBody>
          <a:bodyPr spcFirstLastPara="1" wrap="square" lIns="76669" tIns="38324" rIns="76669" bIns="38324" anchor="t" anchorCtr="0">
            <a:spAutoFit/>
          </a:bodyPr>
          <a:lstStyle/>
          <a:p>
            <a:r>
              <a:rPr lang="en-US">
                <a:solidFill>
                  <a:schemeClr val="dk1"/>
                </a:solidFill>
                <a:latin typeface="Calibri"/>
                <a:ea typeface="Calibri"/>
                <a:cs typeface="Calibri"/>
                <a:sym typeface="Calibri"/>
              </a:rPr>
              <a:t>A data structure to store end result after data is been processed by some unit.</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610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p:nvPr/>
        </p:nvSpPr>
        <p:spPr>
          <a:xfrm>
            <a:off x="609655" y="506712"/>
            <a:ext cx="1437868" cy="1312048"/>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Process</a:t>
            </a:r>
            <a:endParaRPr b="1">
              <a:solidFill>
                <a:schemeClr val="lt1"/>
              </a:solidFill>
              <a:latin typeface="Calibri"/>
              <a:ea typeface="Calibri"/>
              <a:cs typeface="Calibri"/>
              <a:sym typeface="Calibri"/>
            </a:endParaRPr>
          </a:p>
        </p:txBody>
      </p:sp>
      <p:cxnSp>
        <p:nvCxnSpPr>
          <p:cNvPr id="133" name="Google Shape;133;p6"/>
          <p:cNvCxnSpPr/>
          <p:nvPr/>
        </p:nvCxnSpPr>
        <p:spPr>
          <a:xfrm>
            <a:off x="644652" y="2600914"/>
            <a:ext cx="1584176" cy="0"/>
          </a:xfrm>
          <a:prstGeom prst="straightConnector1">
            <a:avLst/>
          </a:prstGeom>
          <a:noFill/>
          <a:ln w="28575" cap="flat" cmpd="sng">
            <a:solidFill>
              <a:schemeClr val="dk1"/>
            </a:solidFill>
            <a:prstDash val="solid"/>
            <a:round/>
            <a:headEnd type="none" w="sm" len="sm"/>
            <a:tailEnd type="stealth" w="med" len="med"/>
          </a:ln>
        </p:spPr>
      </p:cxnSp>
      <p:sp>
        <p:nvSpPr>
          <p:cNvPr id="134" name="Google Shape;134;p6"/>
          <p:cNvSpPr txBox="1"/>
          <p:nvPr/>
        </p:nvSpPr>
        <p:spPr>
          <a:xfrm>
            <a:off x="2912336" y="745266"/>
            <a:ext cx="5865846" cy="631394"/>
          </a:xfrm>
          <a:prstGeom prst="rect">
            <a:avLst/>
          </a:prstGeom>
          <a:noFill/>
          <a:ln>
            <a:noFill/>
          </a:ln>
        </p:spPr>
        <p:txBody>
          <a:bodyPr spcFirstLastPara="1" wrap="square" lIns="76669" tIns="38324" rIns="76669" bIns="38324" anchor="t" anchorCtr="0">
            <a:spAutoFit/>
          </a:bodyPr>
          <a:lstStyle/>
          <a:p>
            <a:r>
              <a:rPr lang="en-US">
                <a:solidFill>
                  <a:schemeClr val="dk1"/>
                </a:solidFill>
                <a:latin typeface="Calibri"/>
                <a:ea typeface="Calibri"/>
                <a:cs typeface="Calibri"/>
                <a:sym typeface="Calibri"/>
              </a:rPr>
              <a:t>Controls flow of logical data in a systematic way to deliver required result efficiently.</a:t>
            </a:r>
            <a:endParaRPr/>
          </a:p>
        </p:txBody>
      </p:sp>
      <p:sp>
        <p:nvSpPr>
          <p:cNvPr id="135" name="Google Shape;135;p6"/>
          <p:cNvSpPr txBox="1"/>
          <p:nvPr/>
        </p:nvSpPr>
        <p:spPr>
          <a:xfrm>
            <a:off x="2912336" y="2428852"/>
            <a:ext cx="4829541" cy="631394"/>
          </a:xfrm>
          <a:prstGeom prst="rect">
            <a:avLst/>
          </a:prstGeom>
          <a:noFill/>
          <a:ln>
            <a:noFill/>
          </a:ln>
        </p:spPr>
        <p:txBody>
          <a:bodyPr spcFirstLastPara="1" wrap="square" lIns="76669" tIns="38324" rIns="76669" bIns="38324" anchor="t" anchorCtr="0">
            <a:spAutoFit/>
          </a:bodyPr>
          <a:lstStyle/>
          <a:p>
            <a:r>
              <a:rPr lang="en-US">
                <a:solidFill>
                  <a:schemeClr val="dk1"/>
                </a:solidFill>
                <a:latin typeface="Calibri"/>
                <a:ea typeface="Calibri"/>
                <a:cs typeface="Calibri"/>
                <a:sym typeface="Calibri"/>
              </a:rPr>
              <a:t>Represents flow of data from one block to another</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4773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7"/>
          <p:cNvSpPr txBox="1"/>
          <p:nvPr/>
        </p:nvSpPr>
        <p:spPr>
          <a:xfrm>
            <a:off x="270189" y="2295868"/>
            <a:ext cx="8568952" cy="1773572"/>
          </a:xfrm>
          <a:prstGeom prst="rect">
            <a:avLst/>
          </a:prstGeom>
          <a:noFill/>
          <a:ln>
            <a:noFill/>
          </a:ln>
        </p:spPr>
        <p:txBody>
          <a:bodyPr spcFirstLastPara="1" wrap="square" lIns="91428" tIns="45704" rIns="91428" bIns="45704" anchor="t" anchorCtr="0">
            <a:spAutoFit/>
          </a:bodyPr>
          <a:lstStyle/>
          <a:p>
            <a:pPr algn="ctr"/>
            <a:r>
              <a:rPr lang="en-US" sz="5500" b="1" dirty="0">
                <a:solidFill>
                  <a:srgbClr val="4C31BF"/>
                </a:solidFill>
                <a:latin typeface="Calibri"/>
                <a:ea typeface="Calibri"/>
                <a:cs typeface="Calibri"/>
                <a:sym typeface="Calibri"/>
              </a:rPr>
              <a:t>Level 0 Design</a:t>
            </a:r>
            <a:endParaRPr dirty="0"/>
          </a:p>
          <a:p>
            <a:pPr algn="ctr"/>
            <a:r>
              <a:rPr lang="en-US" sz="5500" b="1" dirty="0">
                <a:solidFill>
                  <a:srgbClr val="4C31BF"/>
                </a:solidFill>
                <a:latin typeface="Calibri"/>
                <a:ea typeface="Calibri"/>
                <a:cs typeface="Calibri"/>
                <a:sym typeface="Calibri"/>
              </a:rPr>
              <a:t>High-Level Overview</a:t>
            </a:r>
            <a:endParaRPr sz="5500" b="1" dirty="0">
              <a:solidFill>
                <a:srgbClr val="4C31BF"/>
              </a:solidFill>
              <a:latin typeface="Calibri"/>
              <a:ea typeface="Calibri"/>
              <a:cs typeface="Calibri"/>
              <a:sym typeface="Calibri"/>
            </a:endParaRPr>
          </a:p>
        </p:txBody>
      </p:sp>
    </p:spTree>
    <p:extLst>
      <p:ext uri="{BB962C8B-B14F-4D97-AF65-F5344CB8AC3E}">
        <p14:creationId xmlns:p14="http://schemas.microsoft.com/office/powerpoint/2010/main" val="119221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p:nvPr/>
        </p:nvSpPr>
        <p:spPr>
          <a:xfrm>
            <a:off x="107504" y="2581776"/>
            <a:ext cx="1984600" cy="1374436"/>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Data Generation Block</a:t>
            </a:r>
            <a:endParaRPr b="1">
              <a:solidFill>
                <a:schemeClr val="lt1"/>
              </a:solidFill>
              <a:latin typeface="Calibri"/>
              <a:ea typeface="Calibri"/>
              <a:cs typeface="Calibri"/>
              <a:sym typeface="Calibri"/>
            </a:endParaRPr>
          </a:p>
        </p:txBody>
      </p:sp>
      <p:sp>
        <p:nvSpPr>
          <p:cNvPr id="146" name="Google Shape;146;p8"/>
          <p:cNvSpPr/>
          <p:nvPr/>
        </p:nvSpPr>
        <p:spPr>
          <a:xfrm>
            <a:off x="6998591" y="2585203"/>
            <a:ext cx="1984600" cy="1374436"/>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Filter &amp; Threshold Block</a:t>
            </a:r>
            <a:endParaRPr b="1">
              <a:solidFill>
                <a:schemeClr val="lt1"/>
              </a:solidFill>
              <a:latin typeface="Calibri"/>
              <a:ea typeface="Calibri"/>
              <a:cs typeface="Calibri"/>
              <a:sym typeface="Calibri"/>
            </a:endParaRPr>
          </a:p>
        </p:txBody>
      </p:sp>
      <p:sp>
        <p:nvSpPr>
          <p:cNvPr id="147" name="Google Shape;147;p8"/>
          <p:cNvSpPr/>
          <p:nvPr/>
        </p:nvSpPr>
        <p:spPr>
          <a:xfrm>
            <a:off x="3820296" y="2486896"/>
            <a:ext cx="1440160" cy="1512168"/>
          </a:xfrm>
          <a:prstGeom prst="ellipse">
            <a:avLst/>
          </a:prstGeom>
          <a:solidFill>
            <a:srgbClr val="4C31BF"/>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Process</a:t>
            </a:r>
            <a:endParaRPr b="1">
              <a:solidFill>
                <a:schemeClr val="lt1"/>
              </a:solidFill>
              <a:latin typeface="Calibri"/>
              <a:ea typeface="Calibri"/>
              <a:cs typeface="Calibri"/>
              <a:sym typeface="Calibri"/>
            </a:endParaRPr>
          </a:p>
        </p:txBody>
      </p:sp>
      <p:cxnSp>
        <p:nvCxnSpPr>
          <p:cNvPr id="149" name="Google Shape;149;p8"/>
          <p:cNvCxnSpPr>
            <a:endCxn id="147" idx="1"/>
          </p:cNvCxnSpPr>
          <p:nvPr/>
        </p:nvCxnSpPr>
        <p:spPr>
          <a:xfrm>
            <a:off x="2123728" y="1369041"/>
            <a:ext cx="1907475" cy="1339307"/>
          </a:xfrm>
          <a:prstGeom prst="straightConnector1">
            <a:avLst/>
          </a:prstGeom>
          <a:noFill/>
          <a:ln w="28575" cap="flat" cmpd="sng">
            <a:solidFill>
              <a:schemeClr val="dk1"/>
            </a:solidFill>
            <a:prstDash val="solid"/>
            <a:round/>
            <a:headEnd type="none" w="sm" len="sm"/>
            <a:tailEnd type="stealth" w="med" len="med"/>
          </a:ln>
        </p:spPr>
      </p:cxnSp>
      <p:sp>
        <p:nvSpPr>
          <p:cNvPr id="151" name="Google Shape;151;p8"/>
          <p:cNvSpPr/>
          <p:nvPr/>
        </p:nvSpPr>
        <p:spPr>
          <a:xfrm>
            <a:off x="6115793" y="5085184"/>
            <a:ext cx="1984599" cy="1374436"/>
          </a:xfrm>
          <a:prstGeom prst="rect">
            <a:avLst/>
          </a:prstGeom>
          <a:solidFill>
            <a:srgbClr val="00B05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a:solidFill>
                  <a:schemeClr val="lt1"/>
                </a:solidFill>
                <a:latin typeface="Calibri"/>
                <a:ea typeface="Calibri"/>
                <a:cs typeface="Calibri"/>
                <a:sym typeface="Calibri"/>
              </a:rPr>
              <a:t>Display Unit</a:t>
            </a:r>
            <a:endParaRPr b="1">
              <a:solidFill>
                <a:schemeClr val="lt1"/>
              </a:solidFill>
              <a:latin typeface="Calibri"/>
              <a:ea typeface="Calibri"/>
              <a:cs typeface="Calibri"/>
              <a:sym typeface="Calibri"/>
            </a:endParaRPr>
          </a:p>
        </p:txBody>
      </p:sp>
      <p:sp>
        <p:nvSpPr>
          <p:cNvPr id="157" name="Google Shape;157;p8"/>
          <p:cNvSpPr/>
          <p:nvPr/>
        </p:nvSpPr>
        <p:spPr>
          <a:xfrm>
            <a:off x="1108285" y="150248"/>
            <a:ext cx="2011652" cy="1374436"/>
          </a:xfrm>
          <a:prstGeom prst="trapezoid">
            <a:avLst>
              <a:gd name="adj" fmla="val 25000"/>
            </a:avLst>
          </a:prstGeom>
          <a:solidFill>
            <a:srgbClr val="00B050"/>
          </a:solidFill>
          <a:ln w="25400" cap="flat" cmpd="sng">
            <a:solidFill>
              <a:schemeClr val="dk1"/>
            </a:solidFill>
            <a:prstDash val="solid"/>
            <a:round/>
            <a:headEnd type="none" w="sm" len="sm"/>
            <a:tailEnd type="none" w="sm" len="sm"/>
          </a:ln>
        </p:spPr>
        <p:txBody>
          <a:bodyPr spcFirstLastPara="1" wrap="square" lIns="76669" tIns="38324" rIns="76669" bIns="38324" anchor="ctr" anchorCtr="0">
            <a:noAutofit/>
          </a:bodyPr>
          <a:lstStyle/>
          <a:p>
            <a:pPr algn="ctr"/>
            <a:r>
              <a:rPr lang="en-US" b="1">
                <a:solidFill>
                  <a:schemeClr val="lt1"/>
                </a:solidFill>
                <a:latin typeface="Calibri"/>
                <a:ea typeface="Calibri"/>
                <a:cs typeface="Calibri"/>
                <a:sym typeface="Calibri"/>
              </a:rPr>
              <a:t>Object</a:t>
            </a:r>
            <a:endParaRPr b="1">
              <a:solidFill>
                <a:schemeClr val="lt1"/>
              </a:solidFill>
              <a:latin typeface="Calibri"/>
              <a:ea typeface="Calibri"/>
              <a:cs typeface="Calibri"/>
              <a:sym typeface="Calibri"/>
            </a:endParaRPr>
          </a:p>
        </p:txBody>
      </p:sp>
      <p:cxnSp>
        <p:nvCxnSpPr>
          <p:cNvPr id="158" name="Google Shape;158;p8"/>
          <p:cNvCxnSpPr/>
          <p:nvPr/>
        </p:nvCxnSpPr>
        <p:spPr>
          <a:xfrm>
            <a:off x="2102087" y="3062960"/>
            <a:ext cx="1718209" cy="0"/>
          </a:xfrm>
          <a:prstGeom prst="straightConnector1">
            <a:avLst/>
          </a:prstGeom>
          <a:noFill/>
          <a:ln w="28575" cap="flat" cmpd="sng">
            <a:solidFill>
              <a:schemeClr val="dk1"/>
            </a:solidFill>
            <a:prstDash val="solid"/>
            <a:round/>
            <a:headEnd type="none" w="sm" len="sm"/>
            <a:tailEnd type="stealth" w="med" len="med"/>
          </a:ln>
        </p:spPr>
      </p:cxnSp>
      <p:sp>
        <p:nvSpPr>
          <p:cNvPr id="159" name="Google Shape;159;p8"/>
          <p:cNvSpPr txBox="1"/>
          <p:nvPr/>
        </p:nvSpPr>
        <p:spPr>
          <a:xfrm rot="2111139">
            <a:off x="2863808" y="1790322"/>
            <a:ext cx="1476297" cy="523188"/>
          </a:xfrm>
          <a:prstGeom prst="rect">
            <a:avLst/>
          </a:prstGeom>
          <a:noFill/>
          <a:ln>
            <a:noFill/>
          </a:ln>
        </p:spPr>
        <p:txBody>
          <a:bodyPr spcFirstLastPara="1" wrap="square" lIns="91428" tIns="45704" rIns="91428" bIns="45704" anchor="t" anchorCtr="0">
            <a:spAutoFit/>
          </a:bodyPr>
          <a:lstStyle/>
          <a:p>
            <a:pPr algn="ctr"/>
            <a:r>
              <a:rPr lang="en-US" sz="1400" b="1" dirty="0">
                <a:solidFill>
                  <a:srgbClr val="FF0000"/>
                </a:solidFill>
                <a:latin typeface="Calibri"/>
                <a:ea typeface="Calibri"/>
                <a:cs typeface="Calibri"/>
                <a:sym typeface="Calibri"/>
              </a:rPr>
              <a:t>1) Share details of object</a:t>
            </a:r>
            <a:endParaRPr sz="1400" b="1" dirty="0">
              <a:solidFill>
                <a:srgbClr val="FF0000"/>
              </a:solidFill>
              <a:latin typeface="Calibri"/>
              <a:ea typeface="Calibri"/>
              <a:cs typeface="Calibri"/>
              <a:sym typeface="Calibri"/>
            </a:endParaRPr>
          </a:p>
        </p:txBody>
      </p:sp>
      <p:cxnSp>
        <p:nvCxnSpPr>
          <p:cNvPr id="160" name="Google Shape;160;p8"/>
          <p:cNvCxnSpPr/>
          <p:nvPr/>
        </p:nvCxnSpPr>
        <p:spPr>
          <a:xfrm flipH="1">
            <a:off x="2105919" y="3272421"/>
            <a:ext cx="1692696" cy="0"/>
          </a:xfrm>
          <a:prstGeom prst="straightConnector1">
            <a:avLst/>
          </a:prstGeom>
          <a:noFill/>
          <a:ln w="28575" cap="flat" cmpd="sng">
            <a:solidFill>
              <a:schemeClr val="dk1"/>
            </a:solidFill>
            <a:prstDash val="solid"/>
            <a:round/>
            <a:headEnd type="none" w="sm" len="sm"/>
            <a:tailEnd type="stealth" w="med" len="med"/>
          </a:ln>
        </p:spPr>
      </p:cxnSp>
      <p:sp>
        <p:nvSpPr>
          <p:cNvPr id="34" name="Google Shape;145;p8"/>
          <p:cNvSpPr/>
          <p:nvPr/>
        </p:nvSpPr>
        <p:spPr>
          <a:xfrm>
            <a:off x="6093651" y="150248"/>
            <a:ext cx="1984600" cy="1374436"/>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smtClean="0">
                <a:solidFill>
                  <a:schemeClr val="lt1"/>
                </a:solidFill>
                <a:ea typeface="Calibri"/>
                <a:cs typeface="Calibri"/>
                <a:sym typeface="Calibri"/>
              </a:rPr>
              <a:t>Labelling </a:t>
            </a:r>
            <a:r>
              <a:rPr lang="en-US" b="1" dirty="0">
                <a:solidFill>
                  <a:schemeClr val="lt1"/>
                </a:solidFill>
                <a:ea typeface="Calibri"/>
                <a:cs typeface="Calibri"/>
                <a:sym typeface="Calibri"/>
              </a:rPr>
              <a:t>Block</a:t>
            </a:r>
            <a:endParaRPr lang="en-US" dirty="0">
              <a:solidFill>
                <a:schemeClr val="lt1"/>
              </a:solidFill>
              <a:ea typeface="Calibri"/>
              <a:cs typeface="Calibri"/>
              <a:sym typeface="Calibri"/>
            </a:endParaRPr>
          </a:p>
        </p:txBody>
      </p:sp>
      <p:sp>
        <p:nvSpPr>
          <p:cNvPr id="35" name="Google Shape;145;p8"/>
          <p:cNvSpPr/>
          <p:nvPr/>
        </p:nvSpPr>
        <p:spPr>
          <a:xfrm>
            <a:off x="1134285" y="5085184"/>
            <a:ext cx="1997555" cy="1374436"/>
          </a:xfrm>
          <a:prstGeom prst="rect">
            <a:avLst/>
          </a:prstGeom>
          <a:solidFill>
            <a:srgbClr val="00B0F0"/>
          </a:solidFill>
          <a:ln w="25400" cap="flat" cmpd="sng">
            <a:solidFill>
              <a:schemeClr val="dk1"/>
            </a:solidFill>
            <a:prstDash val="solid"/>
            <a:round/>
            <a:headEnd type="none" w="sm" len="sm"/>
            <a:tailEnd type="none" w="sm" len="sm"/>
          </a:ln>
        </p:spPr>
        <p:txBody>
          <a:bodyPr spcFirstLastPara="1" wrap="square" lIns="91428" tIns="45704" rIns="91428" bIns="45704" anchor="ctr" anchorCtr="0">
            <a:noAutofit/>
          </a:bodyPr>
          <a:lstStyle/>
          <a:p>
            <a:pPr algn="ctr"/>
            <a:r>
              <a:rPr lang="en-US" b="1" dirty="0">
                <a:solidFill>
                  <a:schemeClr val="lt1"/>
                </a:solidFill>
                <a:ea typeface="Calibri"/>
                <a:cs typeface="Calibri"/>
                <a:sym typeface="Calibri"/>
              </a:rPr>
              <a:t>Tracing &amp; Computation Block</a:t>
            </a:r>
          </a:p>
        </p:txBody>
      </p:sp>
      <p:cxnSp>
        <p:nvCxnSpPr>
          <p:cNvPr id="46" name="Google Shape;158;p8"/>
          <p:cNvCxnSpPr/>
          <p:nvPr/>
        </p:nvCxnSpPr>
        <p:spPr>
          <a:xfrm>
            <a:off x="5251736" y="3068960"/>
            <a:ext cx="1718209" cy="0"/>
          </a:xfrm>
          <a:prstGeom prst="straightConnector1">
            <a:avLst/>
          </a:prstGeom>
          <a:noFill/>
          <a:ln w="28575" cap="flat" cmpd="sng">
            <a:solidFill>
              <a:schemeClr val="dk1"/>
            </a:solidFill>
            <a:prstDash val="solid"/>
            <a:round/>
            <a:headEnd type="none" w="sm" len="sm"/>
            <a:tailEnd type="stealth" w="med" len="med"/>
          </a:ln>
        </p:spPr>
      </p:cxnSp>
      <p:cxnSp>
        <p:nvCxnSpPr>
          <p:cNvPr id="47" name="Google Shape;160;p8"/>
          <p:cNvCxnSpPr/>
          <p:nvPr/>
        </p:nvCxnSpPr>
        <p:spPr>
          <a:xfrm flipH="1">
            <a:off x="5255568" y="3272421"/>
            <a:ext cx="1692696" cy="0"/>
          </a:xfrm>
          <a:prstGeom prst="straightConnector1">
            <a:avLst/>
          </a:prstGeom>
          <a:noFill/>
          <a:ln w="28575" cap="flat" cmpd="sng">
            <a:solidFill>
              <a:schemeClr val="dk1"/>
            </a:solidFill>
            <a:prstDash val="solid"/>
            <a:round/>
            <a:headEnd type="none" w="sm" len="sm"/>
            <a:tailEnd type="stealth" w="med" len="med"/>
          </a:ln>
        </p:spPr>
      </p:cxnSp>
      <p:cxnSp>
        <p:nvCxnSpPr>
          <p:cNvPr id="62" name="Google Shape;150;p8"/>
          <p:cNvCxnSpPr/>
          <p:nvPr/>
        </p:nvCxnSpPr>
        <p:spPr>
          <a:xfrm flipH="1">
            <a:off x="2125815" y="3754101"/>
            <a:ext cx="1905388" cy="1319876"/>
          </a:xfrm>
          <a:prstGeom prst="straightConnector1">
            <a:avLst/>
          </a:prstGeom>
          <a:noFill/>
          <a:ln w="28575" cap="flat" cmpd="sng">
            <a:solidFill>
              <a:schemeClr val="dk1"/>
            </a:solidFill>
            <a:prstDash val="solid"/>
            <a:round/>
            <a:headEnd type="none" w="sm" len="sm"/>
            <a:tailEnd type="stealth" w="med" len="med"/>
          </a:ln>
        </p:spPr>
      </p:cxnSp>
      <p:cxnSp>
        <p:nvCxnSpPr>
          <p:cNvPr id="63" name="Google Shape;150;p8"/>
          <p:cNvCxnSpPr/>
          <p:nvPr/>
        </p:nvCxnSpPr>
        <p:spPr>
          <a:xfrm flipV="1">
            <a:off x="2483768" y="3917370"/>
            <a:ext cx="1712015" cy="1156607"/>
          </a:xfrm>
          <a:prstGeom prst="straightConnector1">
            <a:avLst/>
          </a:prstGeom>
          <a:noFill/>
          <a:ln w="28575" cap="flat" cmpd="sng">
            <a:solidFill>
              <a:schemeClr val="dk1"/>
            </a:solidFill>
            <a:prstDash val="solid"/>
            <a:round/>
            <a:headEnd type="none" w="sm" len="sm"/>
            <a:tailEnd type="stealth" w="med" len="med"/>
          </a:ln>
        </p:spPr>
      </p:cxnSp>
      <p:cxnSp>
        <p:nvCxnSpPr>
          <p:cNvPr id="66" name="Google Shape;149;p8"/>
          <p:cNvCxnSpPr/>
          <p:nvPr/>
        </p:nvCxnSpPr>
        <p:spPr>
          <a:xfrm>
            <a:off x="5148064" y="3717032"/>
            <a:ext cx="1800200" cy="1356945"/>
          </a:xfrm>
          <a:prstGeom prst="straightConnector1">
            <a:avLst/>
          </a:prstGeom>
          <a:noFill/>
          <a:ln w="28575" cap="flat" cmpd="sng">
            <a:solidFill>
              <a:schemeClr val="dk1"/>
            </a:solidFill>
            <a:prstDash val="solid"/>
            <a:round/>
            <a:headEnd type="none" w="sm" len="sm"/>
            <a:tailEnd type="stealth" w="med" len="med"/>
          </a:ln>
        </p:spPr>
      </p:cxnSp>
      <p:sp>
        <p:nvSpPr>
          <p:cNvPr id="70" name="Google Shape;161;p8"/>
          <p:cNvSpPr txBox="1"/>
          <p:nvPr/>
        </p:nvSpPr>
        <p:spPr>
          <a:xfrm>
            <a:off x="2125815" y="3320096"/>
            <a:ext cx="1654097" cy="540952"/>
          </a:xfrm>
          <a:prstGeom prst="rect">
            <a:avLst/>
          </a:prstGeom>
          <a:noFill/>
          <a:ln>
            <a:noFill/>
          </a:ln>
        </p:spPr>
        <p:txBody>
          <a:bodyPr spcFirstLastPara="1" wrap="square" lIns="109025" tIns="54500" rIns="109025" bIns="54500" anchor="t" anchorCtr="0">
            <a:spAutoFit/>
          </a:bodyPr>
          <a:lstStyle/>
          <a:p>
            <a:pPr marL="0" marR="0" lvl="0" indent="0" algn="ctr" rtl="0">
              <a:spcBef>
                <a:spcPts val="0"/>
              </a:spcBef>
              <a:spcAft>
                <a:spcPts val="0"/>
              </a:spcAft>
              <a:buNone/>
            </a:pPr>
            <a:r>
              <a:rPr lang="en-US" sz="1400" b="1" dirty="0">
                <a:solidFill>
                  <a:srgbClr val="FF0000"/>
                </a:solidFill>
                <a:latin typeface="Calibri"/>
                <a:ea typeface="Calibri"/>
                <a:cs typeface="Calibri"/>
                <a:sym typeface="Calibri"/>
              </a:rPr>
              <a:t>2) Retrieve each Row of pixels</a:t>
            </a:r>
            <a:endParaRPr sz="1400" b="1" dirty="0">
              <a:solidFill>
                <a:srgbClr val="FF0000"/>
              </a:solidFill>
              <a:latin typeface="Calibri"/>
              <a:ea typeface="Calibri"/>
              <a:cs typeface="Calibri"/>
              <a:sym typeface="Calibri"/>
            </a:endParaRPr>
          </a:p>
        </p:txBody>
      </p:sp>
      <p:sp>
        <p:nvSpPr>
          <p:cNvPr id="71" name="Google Shape;153;p8"/>
          <p:cNvSpPr txBox="1"/>
          <p:nvPr/>
        </p:nvSpPr>
        <p:spPr>
          <a:xfrm>
            <a:off x="1979713" y="2708920"/>
            <a:ext cx="2051490" cy="307744"/>
          </a:xfrm>
          <a:prstGeom prst="rect">
            <a:avLst/>
          </a:prstGeom>
          <a:noFill/>
          <a:ln>
            <a:noFill/>
          </a:ln>
        </p:spPr>
        <p:txBody>
          <a:bodyPr spcFirstLastPara="1" wrap="square" lIns="91428" tIns="45704" rIns="91428" bIns="45704" anchor="t" anchorCtr="0">
            <a:spAutoFit/>
          </a:bodyPr>
          <a:lstStyle/>
          <a:p>
            <a:pPr algn="ctr"/>
            <a:r>
              <a:rPr lang="en-US" sz="1400" b="1" dirty="0">
                <a:solidFill>
                  <a:srgbClr val="FF0000"/>
                </a:solidFill>
                <a:latin typeface="Calibri"/>
                <a:ea typeface="Calibri"/>
                <a:cs typeface="Calibri"/>
                <a:sym typeface="Calibri"/>
              </a:rPr>
              <a:t>3) Scanned pair of </a:t>
            </a:r>
            <a:r>
              <a:rPr lang="en-US" sz="1400" b="1" dirty="0" smtClean="0">
                <a:solidFill>
                  <a:srgbClr val="FF0000"/>
                </a:solidFill>
                <a:latin typeface="Calibri"/>
                <a:ea typeface="Calibri"/>
                <a:cs typeface="Calibri"/>
                <a:sym typeface="Calibri"/>
              </a:rPr>
              <a:t>pixels</a:t>
            </a:r>
            <a:endParaRPr sz="1400" b="1" dirty="0">
              <a:solidFill>
                <a:srgbClr val="FF0000"/>
              </a:solidFill>
              <a:latin typeface="Calibri"/>
              <a:ea typeface="Calibri"/>
              <a:cs typeface="Calibri"/>
              <a:sym typeface="Calibri"/>
            </a:endParaRPr>
          </a:p>
        </p:txBody>
      </p:sp>
      <p:sp>
        <p:nvSpPr>
          <p:cNvPr id="72" name="Google Shape;153;p8"/>
          <p:cNvSpPr txBox="1"/>
          <p:nvPr/>
        </p:nvSpPr>
        <p:spPr>
          <a:xfrm>
            <a:off x="5085095" y="2761216"/>
            <a:ext cx="2051490" cy="307744"/>
          </a:xfrm>
          <a:prstGeom prst="rect">
            <a:avLst/>
          </a:prstGeom>
          <a:noFill/>
          <a:ln>
            <a:noFill/>
          </a:ln>
        </p:spPr>
        <p:txBody>
          <a:bodyPr spcFirstLastPara="1" wrap="square" lIns="91428" tIns="45704" rIns="91428" bIns="45704" anchor="t" anchorCtr="0">
            <a:spAutoFit/>
          </a:bodyPr>
          <a:lstStyle/>
          <a:p>
            <a:pPr algn="ctr"/>
            <a:r>
              <a:rPr lang="en-US" sz="1400" b="1" dirty="0">
                <a:solidFill>
                  <a:srgbClr val="FF0000"/>
                </a:solidFill>
                <a:latin typeface="Calibri"/>
                <a:ea typeface="Calibri"/>
                <a:cs typeface="Calibri"/>
                <a:sym typeface="Calibri"/>
              </a:rPr>
              <a:t>4</a:t>
            </a:r>
            <a:r>
              <a:rPr lang="en-US" sz="1400" b="1" dirty="0" smtClean="0">
                <a:solidFill>
                  <a:srgbClr val="FF0000"/>
                </a:solidFill>
                <a:latin typeface="Calibri"/>
                <a:ea typeface="Calibri"/>
                <a:cs typeface="Calibri"/>
                <a:sym typeface="Calibri"/>
              </a:rPr>
              <a:t>) </a:t>
            </a:r>
            <a:r>
              <a:rPr lang="en-US" sz="1400" b="1" dirty="0">
                <a:solidFill>
                  <a:srgbClr val="FF0000"/>
                </a:solidFill>
                <a:latin typeface="Calibri"/>
                <a:ea typeface="Calibri"/>
                <a:cs typeface="Calibri"/>
                <a:sym typeface="Calibri"/>
              </a:rPr>
              <a:t>Scanned pair of </a:t>
            </a:r>
            <a:r>
              <a:rPr lang="en-US" sz="1400" b="1" dirty="0" smtClean="0">
                <a:solidFill>
                  <a:srgbClr val="FF0000"/>
                </a:solidFill>
                <a:latin typeface="Calibri"/>
                <a:ea typeface="Calibri"/>
                <a:cs typeface="Calibri"/>
                <a:sym typeface="Calibri"/>
              </a:rPr>
              <a:t>pixels</a:t>
            </a:r>
            <a:endParaRPr sz="1400" b="1" dirty="0">
              <a:solidFill>
                <a:srgbClr val="FF0000"/>
              </a:solidFill>
              <a:latin typeface="Calibri"/>
              <a:ea typeface="Calibri"/>
              <a:cs typeface="Calibri"/>
              <a:sym typeface="Calibri"/>
            </a:endParaRPr>
          </a:p>
        </p:txBody>
      </p:sp>
      <p:sp>
        <p:nvSpPr>
          <p:cNvPr id="73" name="Google Shape;155;p8"/>
          <p:cNvSpPr txBox="1"/>
          <p:nvPr/>
        </p:nvSpPr>
        <p:spPr>
          <a:xfrm>
            <a:off x="5148064" y="3248669"/>
            <a:ext cx="1913496" cy="756395"/>
          </a:xfrm>
          <a:prstGeom prst="rect">
            <a:avLst/>
          </a:prstGeom>
          <a:noFill/>
          <a:ln>
            <a:noFill/>
          </a:ln>
        </p:spPr>
        <p:txBody>
          <a:bodyPr spcFirstLastPara="1" wrap="square" lIns="109025" tIns="54500" rIns="109025" bIns="54500" anchor="t" anchorCtr="0">
            <a:spAutoFit/>
          </a:bodyPr>
          <a:lstStyle/>
          <a:p>
            <a:pPr marL="0" marR="0" lvl="0" indent="0" algn="ctr" rtl="0">
              <a:spcBef>
                <a:spcPts val="0"/>
              </a:spcBef>
              <a:spcAft>
                <a:spcPts val="0"/>
              </a:spcAft>
              <a:buNone/>
            </a:pPr>
            <a:r>
              <a:rPr lang="en-US" sz="1400" b="1" dirty="0">
                <a:solidFill>
                  <a:srgbClr val="FF0000"/>
                </a:solidFill>
                <a:latin typeface="Calibri"/>
                <a:ea typeface="Calibri"/>
                <a:cs typeface="Calibri"/>
                <a:sym typeface="Calibri"/>
              </a:rPr>
              <a:t>5) Filtered and </a:t>
            </a:r>
            <a:r>
              <a:rPr lang="en-US" sz="1400" b="1" dirty="0" err="1">
                <a:solidFill>
                  <a:srgbClr val="FF0000"/>
                </a:solidFill>
                <a:latin typeface="Calibri"/>
                <a:ea typeface="Calibri"/>
                <a:cs typeface="Calibri"/>
                <a:sym typeface="Calibri"/>
              </a:rPr>
              <a:t>Thresholded</a:t>
            </a:r>
            <a:r>
              <a:rPr lang="en-US" sz="1400" b="1" dirty="0">
                <a:solidFill>
                  <a:srgbClr val="FF0000"/>
                </a:solidFill>
                <a:latin typeface="Calibri"/>
                <a:ea typeface="Calibri"/>
                <a:cs typeface="Calibri"/>
                <a:sym typeface="Calibri"/>
              </a:rPr>
              <a:t> pair of pixels</a:t>
            </a:r>
            <a:endParaRPr sz="1400" b="1" dirty="0">
              <a:solidFill>
                <a:srgbClr val="FF0000"/>
              </a:solidFill>
              <a:latin typeface="Calibri"/>
              <a:ea typeface="Calibri"/>
              <a:cs typeface="Calibri"/>
              <a:sym typeface="Calibri"/>
            </a:endParaRPr>
          </a:p>
        </p:txBody>
      </p:sp>
      <p:sp>
        <p:nvSpPr>
          <p:cNvPr id="74" name="Google Shape;155;p8"/>
          <p:cNvSpPr txBox="1"/>
          <p:nvPr/>
        </p:nvSpPr>
        <p:spPr>
          <a:xfrm>
            <a:off x="6241134" y="1705077"/>
            <a:ext cx="2003274" cy="756395"/>
          </a:xfrm>
          <a:prstGeom prst="rect">
            <a:avLst/>
          </a:prstGeom>
          <a:noFill/>
          <a:ln>
            <a:noFill/>
          </a:ln>
        </p:spPr>
        <p:txBody>
          <a:bodyPr spcFirstLastPara="1" wrap="square" lIns="109025" tIns="54500" rIns="109025" bIns="54500" anchor="t" anchorCtr="0">
            <a:spAutoFit/>
          </a:bodyPr>
          <a:lstStyle/>
          <a:p>
            <a:pPr marL="0" marR="0" lvl="0" indent="0" algn="ctr" rtl="0">
              <a:spcBef>
                <a:spcPts val="0"/>
              </a:spcBef>
              <a:spcAft>
                <a:spcPts val="0"/>
              </a:spcAft>
              <a:buNone/>
            </a:pPr>
            <a:r>
              <a:rPr lang="en-US" sz="1400" b="1" dirty="0">
                <a:solidFill>
                  <a:srgbClr val="FF0000"/>
                </a:solidFill>
                <a:latin typeface="Calibri"/>
                <a:ea typeface="Calibri"/>
                <a:cs typeface="Calibri"/>
                <a:sym typeface="Calibri"/>
              </a:rPr>
              <a:t>6</a:t>
            </a:r>
            <a:r>
              <a:rPr lang="en-US" sz="1400" b="1" dirty="0" smtClean="0">
                <a:solidFill>
                  <a:srgbClr val="FF0000"/>
                </a:solidFill>
                <a:latin typeface="Calibri"/>
                <a:ea typeface="Calibri"/>
                <a:cs typeface="Calibri"/>
                <a:sym typeface="Calibri"/>
              </a:rPr>
              <a:t>) </a:t>
            </a:r>
            <a:r>
              <a:rPr lang="en-US" sz="1400" b="1" dirty="0">
                <a:solidFill>
                  <a:srgbClr val="FF0000"/>
                </a:solidFill>
                <a:latin typeface="Calibri"/>
                <a:ea typeface="Calibri"/>
                <a:cs typeface="Calibri"/>
                <a:sym typeface="Calibri"/>
              </a:rPr>
              <a:t>Filtered and </a:t>
            </a:r>
            <a:r>
              <a:rPr lang="en-US" sz="1400" b="1" dirty="0" err="1">
                <a:solidFill>
                  <a:srgbClr val="FF0000"/>
                </a:solidFill>
                <a:latin typeface="Calibri"/>
                <a:ea typeface="Calibri"/>
                <a:cs typeface="Calibri"/>
                <a:sym typeface="Calibri"/>
              </a:rPr>
              <a:t>Thresholded</a:t>
            </a:r>
            <a:r>
              <a:rPr lang="en-US" sz="1400" b="1" dirty="0">
                <a:solidFill>
                  <a:srgbClr val="FF0000"/>
                </a:solidFill>
                <a:latin typeface="Calibri"/>
                <a:ea typeface="Calibri"/>
                <a:cs typeface="Calibri"/>
                <a:sym typeface="Calibri"/>
              </a:rPr>
              <a:t> pair of pixels</a:t>
            </a:r>
            <a:endParaRPr sz="1400" b="1" dirty="0">
              <a:solidFill>
                <a:srgbClr val="FF0000"/>
              </a:solidFill>
              <a:latin typeface="Calibri"/>
              <a:ea typeface="Calibri"/>
              <a:cs typeface="Calibri"/>
              <a:sym typeface="Calibri"/>
            </a:endParaRPr>
          </a:p>
        </p:txBody>
      </p:sp>
      <p:sp>
        <p:nvSpPr>
          <p:cNvPr id="75" name="Google Shape;155;p8"/>
          <p:cNvSpPr txBox="1"/>
          <p:nvPr/>
        </p:nvSpPr>
        <p:spPr>
          <a:xfrm rot="19433158">
            <a:off x="4717626" y="1702691"/>
            <a:ext cx="1510845" cy="540952"/>
          </a:xfrm>
          <a:prstGeom prst="rect">
            <a:avLst/>
          </a:prstGeom>
          <a:noFill/>
          <a:ln>
            <a:noFill/>
          </a:ln>
        </p:spPr>
        <p:txBody>
          <a:bodyPr spcFirstLastPara="1" wrap="square" lIns="109025" tIns="54500" rIns="109025" bIns="54500" anchor="t" anchorCtr="0">
            <a:spAutoFit/>
          </a:bodyPr>
          <a:lstStyle/>
          <a:p>
            <a:pPr marL="0" marR="0" lvl="0" indent="0" algn="ctr" rtl="0">
              <a:spcBef>
                <a:spcPts val="0"/>
              </a:spcBef>
              <a:spcAft>
                <a:spcPts val="0"/>
              </a:spcAft>
              <a:buNone/>
            </a:pPr>
            <a:r>
              <a:rPr lang="en-US" sz="1400" b="1" dirty="0">
                <a:solidFill>
                  <a:srgbClr val="FF0000"/>
                </a:solidFill>
                <a:latin typeface="Calibri"/>
                <a:ea typeface="Calibri"/>
                <a:cs typeface="Calibri"/>
                <a:sym typeface="Calibri"/>
              </a:rPr>
              <a:t>7</a:t>
            </a:r>
            <a:r>
              <a:rPr lang="en-US" sz="1400" b="1" dirty="0" smtClean="0">
                <a:solidFill>
                  <a:srgbClr val="FF0000"/>
                </a:solidFill>
                <a:latin typeface="Calibri"/>
                <a:ea typeface="Calibri"/>
                <a:cs typeface="Calibri"/>
                <a:sym typeface="Calibri"/>
              </a:rPr>
              <a:t>) Labelled </a:t>
            </a:r>
            <a:r>
              <a:rPr lang="en-US" sz="1400" b="1" dirty="0">
                <a:solidFill>
                  <a:srgbClr val="FF0000"/>
                </a:solidFill>
                <a:latin typeface="Calibri"/>
                <a:ea typeface="Calibri"/>
                <a:cs typeface="Calibri"/>
                <a:sym typeface="Calibri"/>
              </a:rPr>
              <a:t>pair of pixels</a:t>
            </a:r>
            <a:endParaRPr sz="1400" b="1" dirty="0">
              <a:solidFill>
                <a:srgbClr val="FF0000"/>
              </a:solidFill>
              <a:latin typeface="Calibri"/>
              <a:ea typeface="Calibri"/>
              <a:cs typeface="Calibri"/>
              <a:sym typeface="Calibri"/>
            </a:endParaRPr>
          </a:p>
        </p:txBody>
      </p:sp>
      <p:sp>
        <p:nvSpPr>
          <p:cNvPr id="76" name="Google Shape;155;p8"/>
          <p:cNvSpPr txBox="1"/>
          <p:nvPr/>
        </p:nvSpPr>
        <p:spPr>
          <a:xfrm rot="19517548">
            <a:off x="1826874" y="4126540"/>
            <a:ext cx="2282346" cy="325508"/>
          </a:xfrm>
          <a:prstGeom prst="rect">
            <a:avLst/>
          </a:prstGeom>
          <a:noFill/>
          <a:ln>
            <a:noFill/>
          </a:ln>
        </p:spPr>
        <p:txBody>
          <a:bodyPr spcFirstLastPara="1" wrap="square" lIns="109025" tIns="54500" rIns="109025" bIns="54500" anchor="t" anchorCtr="0">
            <a:spAutoFit/>
          </a:bodyPr>
          <a:lstStyle/>
          <a:p>
            <a:pPr marL="0" marR="0" lvl="0" indent="0" algn="ctr" rtl="0">
              <a:spcBef>
                <a:spcPts val="0"/>
              </a:spcBef>
              <a:spcAft>
                <a:spcPts val="0"/>
              </a:spcAft>
              <a:buNone/>
            </a:pPr>
            <a:r>
              <a:rPr lang="en-US" sz="1400" b="1" dirty="0">
                <a:solidFill>
                  <a:srgbClr val="FF0000"/>
                </a:solidFill>
                <a:latin typeface="Calibri"/>
                <a:ea typeface="Calibri"/>
                <a:cs typeface="Calibri"/>
                <a:sym typeface="Calibri"/>
              </a:rPr>
              <a:t>8</a:t>
            </a:r>
            <a:r>
              <a:rPr lang="en-US" sz="1400" b="1" dirty="0" smtClean="0">
                <a:solidFill>
                  <a:srgbClr val="FF0000"/>
                </a:solidFill>
                <a:latin typeface="Calibri"/>
                <a:ea typeface="Calibri"/>
                <a:cs typeface="Calibri"/>
                <a:sym typeface="Calibri"/>
              </a:rPr>
              <a:t>) Labelled </a:t>
            </a:r>
            <a:r>
              <a:rPr lang="en-US" sz="1400" b="1" dirty="0">
                <a:solidFill>
                  <a:srgbClr val="FF0000"/>
                </a:solidFill>
                <a:latin typeface="Calibri"/>
                <a:ea typeface="Calibri"/>
                <a:cs typeface="Calibri"/>
                <a:sym typeface="Calibri"/>
              </a:rPr>
              <a:t>pair of pixels</a:t>
            </a:r>
            <a:endParaRPr sz="1400" b="1" dirty="0">
              <a:solidFill>
                <a:srgbClr val="FF0000"/>
              </a:solidFill>
              <a:latin typeface="Calibri"/>
              <a:ea typeface="Calibri"/>
              <a:cs typeface="Calibri"/>
              <a:sym typeface="Calibri"/>
            </a:endParaRPr>
          </a:p>
        </p:txBody>
      </p:sp>
      <p:sp>
        <p:nvSpPr>
          <p:cNvPr id="77" name="Google Shape;155;p8"/>
          <p:cNvSpPr txBox="1"/>
          <p:nvPr/>
        </p:nvSpPr>
        <p:spPr>
          <a:xfrm rot="19507762">
            <a:off x="2839770" y="4307938"/>
            <a:ext cx="1733193" cy="540952"/>
          </a:xfrm>
          <a:prstGeom prst="rect">
            <a:avLst/>
          </a:prstGeom>
          <a:noFill/>
          <a:ln>
            <a:noFill/>
          </a:ln>
        </p:spPr>
        <p:txBody>
          <a:bodyPr spcFirstLastPara="1" wrap="square" lIns="109025" tIns="54500" rIns="109025" bIns="54500" anchor="t" anchorCtr="0">
            <a:spAutoFit/>
          </a:bodyPr>
          <a:lstStyle/>
          <a:p>
            <a:pPr marL="0" marR="0" lvl="0" indent="0" algn="ctr" rtl="0">
              <a:spcBef>
                <a:spcPts val="0"/>
              </a:spcBef>
              <a:spcAft>
                <a:spcPts val="0"/>
              </a:spcAft>
              <a:buNone/>
            </a:pPr>
            <a:r>
              <a:rPr lang="en-US" sz="1400" b="1" dirty="0" smtClean="0">
                <a:solidFill>
                  <a:srgbClr val="FF0000"/>
                </a:solidFill>
                <a:latin typeface="Calibri"/>
                <a:ea typeface="Calibri"/>
                <a:cs typeface="Calibri"/>
                <a:sym typeface="Calibri"/>
              </a:rPr>
              <a:t>9) Output terminated labels</a:t>
            </a:r>
            <a:endParaRPr sz="1400" b="1" dirty="0">
              <a:solidFill>
                <a:srgbClr val="FF0000"/>
              </a:solidFill>
              <a:latin typeface="Calibri"/>
              <a:ea typeface="Calibri"/>
              <a:cs typeface="Calibri"/>
              <a:sym typeface="Calibri"/>
            </a:endParaRPr>
          </a:p>
        </p:txBody>
      </p:sp>
      <p:sp>
        <p:nvSpPr>
          <p:cNvPr id="78" name="Google Shape;159;p8"/>
          <p:cNvSpPr txBox="1"/>
          <p:nvPr/>
        </p:nvSpPr>
        <p:spPr>
          <a:xfrm rot="2239378">
            <a:off x="4565256" y="4222253"/>
            <a:ext cx="2318305" cy="523188"/>
          </a:xfrm>
          <a:prstGeom prst="rect">
            <a:avLst/>
          </a:prstGeom>
          <a:noFill/>
          <a:ln>
            <a:noFill/>
          </a:ln>
        </p:spPr>
        <p:txBody>
          <a:bodyPr spcFirstLastPara="1" wrap="square" lIns="91428" tIns="45704" rIns="91428" bIns="45704" anchor="t" anchorCtr="0">
            <a:spAutoFit/>
          </a:bodyPr>
          <a:lstStyle/>
          <a:p>
            <a:pPr algn="ctr"/>
            <a:r>
              <a:rPr lang="en-US" sz="1400" b="1" dirty="0" smtClean="0">
                <a:solidFill>
                  <a:srgbClr val="FF0000"/>
                </a:solidFill>
                <a:latin typeface="Calibri"/>
                <a:ea typeface="Calibri"/>
                <a:cs typeface="Calibri"/>
                <a:sym typeface="Calibri"/>
              </a:rPr>
              <a:t>10) Display info of terminated label</a:t>
            </a:r>
            <a:endParaRPr sz="1400" b="1" dirty="0">
              <a:solidFill>
                <a:srgbClr val="FF0000"/>
              </a:solidFill>
              <a:latin typeface="Calibri"/>
              <a:ea typeface="Calibri"/>
              <a:cs typeface="Calibri"/>
              <a:sym typeface="Calibri"/>
            </a:endParaRPr>
          </a:p>
        </p:txBody>
      </p:sp>
      <p:cxnSp>
        <p:nvCxnSpPr>
          <p:cNvPr id="87" name="Google Shape;150;p8"/>
          <p:cNvCxnSpPr/>
          <p:nvPr/>
        </p:nvCxnSpPr>
        <p:spPr>
          <a:xfrm flipH="1">
            <a:off x="5004048" y="1538190"/>
            <a:ext cx="1584174" cy="1112792"/>
          </a:xfrm>
          <a:prstGeom prst="straightConnector1">
            <a:avLst/>
          </a:prstGeom>
          <a:noFill/>
          <a:ln w="28575" cap="flat" cmpd="sng">
            <a:solidFill>
              <a:schemeClr val="dk1"/>
            </a:solidFill>
            <a:prstDash val="solid"/>
            <a:round/>
            <a:headEnd type="none" w="sm" len="sm"/>
            <a:tailEnd type="stealth" w="med" len="med"/>
          </a:ln>
        </p:spPr>
      </p:cxnSp>
      <p:cxnSp>
        <p:nvCxnSpPr>
          <p:cNvPr id="88" name="Google Shape;150;p8"/>
          <p:cNvCxnSpPr/>
          <p:nvPr/>
        </p:nvCxnSpPr>
        <p:spPr>
          <a:xfrm flipV="1">
            <a:off x="5116958" y="1538190"/>
            <a:ext cx="1847116" cy="1314746"/>
          </a:xfrm>
          <a:prstGeom prst="straightConnector1">
            <a:avLst/>
          </a:prstGeom>
          <a:noFill/>
          <a:ln w="28575" cap="flat" cmpd="sng">
            <a:solidFill>
              <a:schemeClr val="dk1"/>
            </a:solidFill>
            <a:prstDash val="solid"/>
            <a:round/>
            <a:headEnd type="none" w="sm" len="sm"/>
            <a:tailEnd type="stealth" w="med" len="med"/>
          </a:ln>
        </p:spPr>
      </p:cxnSp>
    </p:spTree>
    <p:extLst>
      <p:ext uri="{BB962C8B-B14F-4D97-AF65-F5344CB8AC3E}">
        <p14:creationId xmlns:p14="http://schemas.microsoft.com/office/powerpoint/2010/main" val="2408233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7"/>
          <p:cNvSpPr txBox="1"/>
          <p:nvPr/>
        </p:nvSpPr>
        <p:spPr>
          <a:xfrm>
            <a:off x="270189" y="2295868"/>
            <a:ext cx="8568952" cy="1773572"/>
          </a:xfrm>
          <a:prstGeom prst="rect">
            <a:avLst/>
          </a:prstGeom>
          <a:noFill/>
          <a:ln>
            <a:noFill/>
          </a:ln>
        </p:spPr>
        <p:txBody>
          <a:bodyPr spcFirstLastPara="1" wrap="square" lIns="91428" tIns="45704" rIns="91428" bIns="45704" anchor="t" anchorCtr="0">
            <a:spAutoFit/>
          </a:bodyPr>
          <a:lstStyle/>
          <a:p>
            <a:pPr algn="ctr"/>
            <a:r>
              <a:rPr lang="en-US" sz="5500" b="1" dirty="0">
                <a:solidFill>
                  <a:srgbClr val="4C31BF"/>
                </a:solidFill>
                <a:latin typeface="Calibri"/>
                <a:ea typeface="Calibri"/>
                <a:cs typeface="Calibri"/>
                <a:sym typeface="Calibri"/>
              </a:rPr>
              <a:t>Level </a:t>
            </a:r>
            <a:r>
              <a:rPr lang="en-US" sz="5500" b="1" dirty="0" smtClean="0">
                <a:solidFill>
                  <a:srgbClr val="4C31BF"/>
                </a:solidFill>
                <a:latin typeface="Calibri"/>
                <a:ea typeface="Calibri"/>
                <a:cs typeface="Calibri"/>
                <a:sym typeface="Calibri"/>
              </a:rPr>
              <a:t>1 </a:t>
            </a:r>
            <a:r>
              <a:rPr lang="en-US" sz="5500" b="1" dirty="0">
                <a:solidFill>
                  <a:srgbClr val="4C31BF"/>
                </a:solidFill>
                <a:latin typeface="Calibri"/>
                <a:ea typeface="Calibri"/>
                <a:cs typeface="Calibri"/>
                <a:sym typeface="Calibri"/>
              </a:rPr>
              <a:t>Design</a:t>
            </a:r>
            <a:endParaRPr dirty="0"/>
          </a:p>
          <a:p>
            <a:pPr algn="ctr"/>
            <a:r>
              <a:rPr lang="en-US" sz="5500" b="1" dirty="0" smtClean="0">
                <a:solidFill>
                  <a:srgbClr val="4C31BF"/>
                </a:solidFill>
                <a:latin typeface="Calibri"/>
                <a:ea typeface="Calibri"/>
                <a:cs typeface="Calibri"/>
                <a:sym typeface="Calibri"/>
              </a:rPr>
              <a:t>Low-Level </a:t>
            </a:r>
            <a:r>
              <a:rPr lang="en-US" sz="5500" b="1" dirty="0">
                <a:solidFill>
                  <a:srgbClr val="4C31BF"/>
                </a:solidFill>
                <a:latin typeface="Calibri"/>
                <a:ea typeface="Calibri"/>
                <a:cs typeface="Calibri"/>
                <a:sym typeface="Calibri"/>
              </a:rPr>
              <a:t>Overview</a:t>
            </a:r>
            <a:endParaRPr sz="5500" b="1" dirty="0">
              <a:solidFill>
                <a:srgbClr val="4C31BF"/>
              </a:solidFill>
              <a:latin typeface="Calibri"/>
              <a:ea typeface="Calibri"/>
              <a:cs typeface="Calibri"/>
              <a:sym typeface="Calibri"/>
            </a:endParaRPr>
          </a:p>
        </p:txBody>
      </p:sp>
    </p:spTree>
    <p:extLst>
      <p:ext uri="{BB962C8B-B14F-4D97-AF65-F5344CB8AC3E}">
        <p14:creationId xmlns:p14="http://schemas.microsoft.com/office/powerpoint/2010/main" val="293585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1"/>
          <p:cNvSpPr txBox="1"/>
          <p:nvPr/>
        </p:nvSpPr>
        <p:spPr>
          <a:xfrm>
            <a:off x="304860" y="2295868"/>
            <a:ext cx="8534281" cy="1773572"/>
          </a:xfrm>
          <a:prstGeom prst="rect">
            <a:avLst/>
          </a:prstGeom>
          <a:noFill/>
          <a:ln>
            <a:noFill/>
          </a:ln>
        </p:spPr>
        <p:txBody>
          <a:bodyPr spcFirstLastPara="1" wrap="square" lIns="91428" tIns="45704" rIns="91428" bIns="45704" anchor="t" anchorCtr="0">
            <a:spAutoFit/>
          </a:bodyPr>
          <a:lstStyle/>
          <a:p>
            <a:pPr algn="ctr"/>
            <a:r>
              <a:rPr lang="en-US" sz="5500" b="1" dirty="0">
                <a:solidFill>
                  <a:srgbClr val="4C31BF"/>
                </a:solidFill>
                <a:latin typeface="Calibri"/>
                <a:ea typeface="Calibri"/>
                <a:cs typeface="Calibri"/>
                <a:sym typeface="Calibri"/>
              </a:rPr>
              <a:t>Level </a:t>
            </a:r>
            <a:r>
              <a:rPr lang="en-US" sz="5500" b="1" dirty="0" smtClean="0">
                <a:solidFill>
                  <a:srgbClr val="4C31BF"/>
                </a:solidFill>
                <a:latin typeface="Calibri"/>
                <a:ea typeface="Calibri"/>
                <a:cs typeface="Calibri"/>
                <a:sym typeface="Calibri"/>
              </a:rPr>
              <a:t>1.1 </a:t>
            </a:r>
            <a:r>
              <a:rPr lang="en-US" sz="5500" b="1" dirty="0">
                <a:solidFill>
                  <a:srgbClr val="4C31BF"/>
                </a:solidFill>
                <a:latin typeface="Calibri"/>
                <a:ea typeface="Calibri"/>
                <a:cs typeface="Calibri"/>
                <a:sym typeface="Calibri"/>
              </a:rPr>
              <a:t>Design</a:t>
            </a:r>
            <a:endParaRPr dirty="0"/>
          </a:p>
          <a:p>
            <a:pPr algn="ctr"/>
            <a:r>
              <a:rPr lang="en-US" sz="5500" b="1" dirty="0">
                <a:solidFill>
                  <a:srgbClr val="4C31BF"/>
                </a:solidFill>
                <a:latin typeface="Calibri"/>
                <a:ea typeface="Calibri"/>
                <a:cs typeface="Calibri"/>
                <a:sym typeface="Calibri"/>
              </a:rPr>
              <a:t>Data Acquisition System</a:t>
            </a:r>
            <a:endParaRPr sz="5500" b="1" dirty="0">
              <a:solidFill>
                <a:srgbClr val="4C31BF"/>
              </a:solidFill>
              <a:latin typeface="Calibri"/>
              <a:ea typeface="Calibri"/>
              <a:cs typeface="Calibri"/>
              <a:sym typeface="Calibri"/>
            </a:endParaRPr>
          </a:p>
        </p:txBody>
      </p:sp>
    </p:spTree>
    <p:extLst>
      <p:ext uri="{BB962C8B-B14F-4D97-AF65-F5344CB8AC3E}">
        <p14:creationId xmlns:p14="http://schemas.microsoft.com/office/powerpoint/2010/main" val="543143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TotalTime>
  <Words>2841</Words>
  <Application>Microsoft Office PowerPoint</Application>
  <PresentationFormat>On-screen Show (4:3)</PresentationFormat>
  <Paragraphs>362</Paragraphs>
  <Slides>36</Slides>
  <Notes>25</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 Singh</dc:creator>
  <cp:lastModifiedBy>Sushant Singh</cp:lastModifiedBy>
  <cp:revision>67</cp:revision>
  <dcterms:created xsi:type="dcterms:W3CDTF">2022-11-20T07:58:45Z</dcterms:created>
  <dcterms:modified xsi:type="dcterms:W3CDTF">2023-04-09T15:33:36Z</dcterms:modified>
</cp:coreProperties>
</file>